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573" r:id="rId2"/>
    <p:sldId id="384" r:id="rId3"/>
    <p:sldId id="261" r:id="rId4"/>
    <p:sldId id="592" r:id="rId5"/>
    <p:sldId id="576" r:id="rId6"/>
    <p:sldId id="577" r:id="rId7"/>
    <p:sldId id="578" r:id="rId8"/>
    <p:sldId id="579" r:id="rId9"/>
    <p:sldId id="346" r:id="rId10"/>
    <p:sldId id="263" r:id="rId11"/>
    <p:sldId id="266" r:id="rId12"/>
    <p:sldId id="265" r:id="rId13"/>
    <p:sldId id="267" r:id="rId14"/>
    <p:sldId id="580" r:id="rId15"/>
    <p:sldId id="377" r:id="rId16"/>
    <p:sldId id="387" r:id="rId17"/>
    <p:sldId id="378" r:id="rId18"/>
    <p:sldId id="376" r:id="rId19"/>
    <p:sldId id="385" r:id="rId20"/>
    <p:sldId id="328" r:id="rId21"/>
    <p:sldId id="329" r:id="rId22"/>
    <p:sldId id="363" r:id="rId23"/>
    <p:sldId id="364" r:id="rId24"/>
    <p:sldId id="591" r:id="rId25"/>
    <p:sldId id="590" r:id="rId26"/>
    <p:sldId id="589" r:id="rId27"/>
    <p:sldId id="588" r:id="rId28"/>
    <p:sldId id="587" r:id="rId29"/>
    <p:sldId id="586" r:id="rId30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Zaigham Saghir" initials="ZS" lastIdx="1" clrIdx="0">
    <p:extLst>
      <p:ext uri="{19B8F6BF-5375-455C-9EA6-DF929625EA0E}">
        <p15:presenceInfo xmlns:p15="http://schemas.microsoft.com/office/powerpoint/2012/main" userId="S::zaigham.saghir@regionh.dk::cd624347-6bc9-45af-b3c4-b985b869da8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0A2DAD3-ACAC-1A22-477A-88BBE6377B56}" v="4" dt="2023-11-17T10:46:09.298"/>
    <p1510:client id="{5467B612-28F9-A5D2-D9B2-9A5E520D4565}" v="30" dt="2023-11-16T07:29:13.102"/>
    <p1510:client id="{F11E25E4-A616-E8D4-A995-3075049F7939}" v="351" dt="2023-11-16T09:35:13.87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8" d="100"/>
          <a:sy n="78" d="100"/>
        </p:scale>
        <p:origin x="18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3441617-EFB3-4353-B69B-837F0A916B4F}" type="doc">
      <dgm:prSet loTypeId="urn:microsoft.com/office/officeart/2005/8/layout/pyramid1" loCatId="pyramid" qsTypeId="urn:microsoft.com/office/officeart/2005/8/quickstyle/simple1" qsCatId="simple" csTypeId="urn:microsoft.com/office/officeart/2005/8/colors/colorful4" csCatId="colorful" phldr="1"/>
      <dgm:spPr/>
    </dgm:pt>
    <dgm:pt modelId="{AF9D1614-D3C2-46C3-BC10-6BE7446DC5CA}">
      <dgm:prSet phldrT="[Tekst]" custT="1"/>
      <dgm:spPr/>
      <dgm:t>
        <a:bodyPr/>
        <a:lstStyle/>
        <a:p>
          <a:endParaRPr lang="da-DK" sz="1400" dirty="0"/>
        </a:p>
        <a:p>
          <a:r>
            <a:rPr lang="da-DK" sz="1400" b="1" dirty="0"/>
            <a:t>Tertiær</a:t>
          </a:r>
          <a:r>
            <a:rPr lang="da-DK" sz="1400" dirty="0"/>
            <a:t> </a:t>
          </a:r>
        </a:p>
        <a:p>
          <a:r>
            <a:rPr lang="da-DK" sz="1400" b="1" dirty="0"/>
            <a:t>forebyggelse</a:t>
          </a:r>
        </a:p>
        <a:p>
          <a:r>
            <a:rPr lang="da-DK" sz="1400" dirty="0"/>
            <a:t>Rehabilitering</a:t>
          </a:r>
        </a:p>
        <a:p>
          <a:r>
            <a:rPr lang="da-DK" sz="1400" dirty="0"/>
            <a:t>Forebygge komplikationer/senfølger</a:t>
          </a:r>
        </a:p>
        <a:p>
          <a:r>
            <a:rPr lang="da-DK" sz="1400" dirty="0"/>
            <a:t>Forbedre livskvalitet</a:t>
          </a:r>
        </a:p>
      </dgm:t>
    </dgm:pt>
    <dgm:pt modelId="{A10A7203-6081-4E33-A95C-E7D9007FE5F0}" type="parTrans" cxnId="{D063D706-85D6-4C95-A008-9D29A366A033}">
      <dgm:prSet/>
      <dgm:spPr/>
      <dgm:t>
        <a:bodyPr/>
        <a:lstStyle/>
        <a:p>
          <a:endParaRPr lang="da-DK"/>
        </a:p>
      </dgm:t>
    </dgm:pt>
    <dgm:pt modelId="{405A15FA-2A76-4B93-B51B-F3A9C78F5C07}" type="sibTrans" cxnId="{D063D706-85D6-4C95-A008-9D29A366A033}">
      <dgm:prSet/>
      <dgm:spPr/>
      <dgm:t>
        <a:bodyPr/>
        <a:lstStyle/>
        <a:p>
          <a:endParaRPr lang="da-DK"/>
        </a:p>
      </dgm:t>
    </dgm:pt>
    <dgm:pt modelId="{96DA45F3-B774-4429-9575-F6EDB926ADF8}">
      <dgm:prSet phldrT="[Tekst]" custT="1"/>
      <dgm:spPr/>
      <dgm:t>
        <a:bodyPr/>
        <a:lstStyle/>
        <a:p>
          <a:r>
            <a:rPr lang="da-DK" sz="2300" b="1" dirty="0"/>
            <a:t>Sekundær forebyggelse</a:t>
          </a:r>
        </a:p>
        <a:p>
          <a:r>
            <a:rPr lang="da-DK" sz="1800" dirty="0"/>
            <a:t>Screening af individer i risiko, kontrol af risikofaktorer og tidlig intervention</a:t>
          </a:r>
        </a:p>
      </dgm:t>
    </dgm:pt>
    <dgm:pt modelId="{E1925AC6-0EB7-48D1-8CD4-095F7EB168DC}" type="parTrans" cxnId="{E1BED2CE-C1F4-48DB-9FBC-4899D8C032FF}">
      <dgm:prSet/>
      <dgm:spPr/>
      <dgm:t>
        <a:bodyPr/>
        <a:lstStyle/>
        <a:p>
          <a:endParaRPr lang="da-DK"/>
        </a:p>
      </dgm:t>
    </dgm:pt>
    <dgm:pt modelId="{15D00D4D-AECA-49C0-A726-72F95DB85FCB}" type="sibTrans" cxnId="{E1BED2CE-C1F4-48DB-9FBC-4899D8C032FF}">
      <dgm:prSet/>
      <dgm:spPr/>
      <dgm:t>
        <a:bodyPr/>
        <a:lstStyle/>
        <a:p>
          <a:endParaRPr lang="da-DK"/>
        </a:p>
      </dgm:t>
    </dgm:pt>
    <dgm:pt modelId="{916D2E31-E8A9-4A5D-A932-AC22E4BD5679}">
      <dgm:prSet phldrT="[Tekst]" custT="1"/>
      <dgm:spPr/>
      <dgm:t>
        <a:bodyPr/>
        <a:lstStyle/>
        <a:p>
          <a:r>
            <a:rPr lang="da-DK" sz="2900" b="1" dirty="0"/>
            <a:t>Primære forebyggelse</a:t>
          </a:r>
        </a:p>
        <a:p>
          <a:r>
            <a:rPr lang="da-DK" sz="1800" dirty="0"/>
            <a:t>Sundhedsfremme og adressere risikofaktorer</a:t>
          </a:r>
        </a:p>
      </dgm:t>
    </dgm:pt>
    <dgm:pt modelId="{14549795-A0AD-4627-9372-9A0E475EE9B8}" type="parTrans" cxnId="{6C1ECA32-2539-4A6B-9664-D6B4A37A0997}">
      <dgm:prSet/>
      <dgm:spPr/>
      <dgm:t>
        <a:bodyPr/>
        <a:lstStyle/>
        <a:p>
          <a:endParaRPr lang="da-DK"/>
        </a:p>
      </dgm:t>
    </dgm:pt>
    <dgm:pt modelId="{10AA37B2-FFA1-4176-8A5A-A37A7C88F097}" type="sibTrans" cxnId="{6C1ECA32-2539-4A6B-9664-D6B4A37A0997}">
      <dgm:prSet/>
      <dgm:spPr/>
      <dgm:t>
        <a:bodyPr/>
        <a:lstStyle/>
        <a:p>
          <a:endParaRPr lang="da-DK"/>
        </a:p>
      </dgm:t>
    </dgm:pt>
    <dgm:pt modelId="{89269837-7E92-4086-A614-C2971F2D7F45}" type="pres">
      <dgm:prSet presAssocID="{93441617-EFB3-4353-B69B-837F0A916B4F}" presName="Name0" presStyleCnt="0">
        <dgm:presLayoutVars>
          <dgm:dir/>
          <dgm:animLvl val="lvl"/>
          <dgm:resizeHandles val="exact"/>
        </dgm:presLayoutVars>
      </dgm:prSet>
      <dgm:spPr/>
    </dgm:pt>
    <dgm:pt modelId="{20181201-8E82-4B5A-917C-7874A42A520D}" type="pres">
      <dgm:prSet presAssocID="{AF9D1614-D3C2-46C3-BC10-6BE7446DC5CA}" presName="Name8" presStyleCnt="0"/>
      <dgm:spPr/>
    </dgm:pt>
    <dgm:pt modelId="{1FC37D2A-D032-47D2-9CD1-F03E64E36C0A}" type="pres">
      <dgm:prSet presAssocID="{AF9D1614-D3C2-46C3-BC10-6BE7446DC5CA}" presName="level" presStyleLbl="node1" presStyleIdx="0" presStyleCnt="3">
        <dgm:presLayoutVars>
          <dgm:chMax val="1"/>
          <dgm:bulletEnabled val="1"/>
        </dgm:presLayoutVars>
      </dgm:prSet>
      <dgm:spPr/>
    </dgm:pt>
    <dgm:pt modelId="{585FD067-F85E-48F0-957A-2178D6993D5A}" type="pres">
      <dgm:prSet presAssocID="{AF9D1614-D3C2-46C3-BC10-6BE7446DC5CA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6563AB4A-4E30-4245-91B9-1C656F0E18D8}" type="pres">
      <dgm:prSet presAssocID="{96DA45F3-B774-4429-9575-F6EDB926ADF8}" presName="Name8" presStyleCnt="0"/>
      <dgm:spPr/>
    </dgm:pt>
    <dgm:pt modelId="{DD2F225B-0300-47D6-8089-36AD3CDC283B}" type="pres">
      <dgm:prSet presAssocID="{96DA45F3-B774-4429-9575-F6EDB926ADF8}" presName="level" presStyleLbl="node1" presStyleIdx="1" presStyleCnt="3">
        <dgm:presLayoutVars>
          <dgm:chMax val="1"/>
          <dgm:bulletEnabled val="1"/>
        </dgm:presLayoutVars>
      </dgm:prSet>
      <dgm:spPr/>
    </dgm:pt>
    <dgm:pt modelId="{2B01B18E-2E27-4979-AA0F-05EF16DF3903}" type="pres">
      <dgm:prSet presAssocID="{96DA45F3-B774-4429-9575-F6EDB926ADF8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04ECEB15-0072-4DA1-974E-60D2CBE7B17D}" type="pres">
      <dgm:prSet presAssocID="{916D2E31-E8A9-4A5D-A932-AC22E4BD5679}" presName="Name8" presStyleCnt="0"/>
      <dgm:spPr/>
    </dgm:pt>
    <dgm:pt modelId="{56576C86-C63E-4261-A178-58204A0B34F9}" type="pres">
      <dgm:prSet presAssocID="{916D2E31-E8A9-4A5D-A932-AC22E4BD5679}" presName="level" presStyleLbl="node1" presStyleIdx="2" presStyleCnt="3">
        <dgm:presLayoutVars>
          <dgm:chMax val="1"/>
          <dgm:bulletEnabled val="1"/>
        </dgm:presLayoutVars>
      </dgm:prSet>
      <dgm:spPr/>
    </dgm:pt>
    <dgm:pt modelId="{56135C3D-992D-40E7-8F67-E903C575D275}" type="pres">
      <dgm:prSet presAssocID="{916D2E31-E8A9-4A5D-A932-AC22E4BD5679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CA4BE900-99BC-4E55-B5EA-C3F9AFC7184F}" type="presOf" srcId="{96DA45F3-B774-4429-9575-F6EDB926ADF8}" destId="{2B01B18E-2E27-4979-AA0F-05EF16DF3903}" srcOrd="1" destOrd="0" presId="urn:microsoft.com/office/officeart/2005/8/layout/pyramid1"/>
    <dgm:cxn modelId="{D063D706-85D6-4C95-A008-9D29A366A033}" srcId="{93441617-EFB3-4353-B69B-837F0A916B4F}" destId="{AF9D1614-D3C2-46C3-BC10-6BE7446DC5CA}" srcOrd="0" destOrd="0" parTransId="{A10A7203-6081-4E33-A95C-E7D9007FE5F0}" sibTransId="{405A15FA-2A76-4B93-B51B-F3A9C78F5C07}"/>
    <dgm:cxn modelId="{D1F2E11C-3338-4B8F-9982-E993496233C3}" type="presOf" srcId="{93441617-EFB3-4353-B69B-837F0A916B4F}" destId="{89269837-7E92-4086-A614-C2971F2D7F45}" srcOrd="0" destOrd="0" presId="urn:microsoft.com/office/officeart/2005/8/layout/pyramid1"/>
    <dgm:cxn modelId="{1C65ED2F-E4F0-4288-B886-4DDE4798D52F}" type="presOf" srcId="{AF9D1614-D3C2-46C3-BC10-6BE7446DC5CA}" destId="{585FD067-F85E-48F0-957A-2178D6993D5A}" srcOrd="1" destOrd="0" presId="urn:microsoft.com/office/officeart/2005/8/layout/pyramid1"/>
    <dgm:cxn modelId="{6C1ECA32-2539-4A6B-9664-D6B4A37A0997}" srcId="{93441617-EFB3-4353-B69B-837F0A916B4F}" destId="{916D2E31-E8A9-4A5D-A932-AC22E4BD5679}" srcOrd="2" destOrd="0" parTransId="{14549795-A0AD-4627-9372-9A0E475EE9B8}" sibTransId="{10AA37B2-FFA1-4176-8A5A-A37A7C88F097}"/>
    <dgm:cxn modelId="{9D8C1F66-4F40-4BC0-AB73-2B2624904CA2}" type="presOf" srcId="{916D2E31-E8A9-4A5D-A932-AC22E4BD5679}" destId="{56135C3D-992D-40E7-8F67-E903C575D275}" srcOrd="1" destOrd="0" presId="urn:microsoft.com/office/officeart/2005/8/layout/pyramid1"/>
    <dgm:cxn modelId="{47C9EC75-84F4-4955-AFE0-DF8E8D586939}" type="presOf" srcId="{96DA45F3-B774-4429-9575-F6EDB926ADF8}" destId="{DD2F225B-0300-47D6-8089-36AD3CDC283B}" srcOrd="0" destOrd="0" presId="urn:microsoft.com/office/officeart/2005/8/layout/pyramid1"/>
    <dgm:cxn modelId="{91F83080-08CE-4FFA-85C2-DBD4A1F73D12}" type="presOf" srcId="{916D2E31-E8A9-4A5D-A932-AC22E4BD5679}" destId="{56576C86-C63E-4261-A178-58204A0B34F9}" srcOrd="0" destOrd="0" presId="urn:microsoft.com/office/officeart/2005/8/layout/pyramid1"/>
    <dgm:cxn modelId="{D85FDD86-A789-4C73-BA36-088E8DA7EF2D}" type="presOf" srcId="{AF9D1614-D3C2-46C3-BC10-6BE7446DC5CA}" destId="{1FC37D2A-D032-47D2-9CD1-F03E64E36C0A}" srcOrd="0" destOrd="0" presId="urn:microsoft.com/office/officeart/2005/8/layout/pyramid1"/>
    <dgm:cxn modelId="{E1BED2CE-C1F4-48DB-9FBC-4899D8C032FF}" srcId="{93441617-EFB3-4353-B69B-837F0A916B4F}" destId="{96DA45F3-B774-4429-9575-F6EDB926ADF8}" srcOrd="1" destOrd="0" parTransId="{E1925AC6-0EB7-48D1-8CD4-095F7EB168DC}" sibTransId="{15D00D4D-AECA-49C0-A726-72F95DB85FCB}"/>
    <dgm:cxn modelId="{1D90ECB5-7137-4ED0-B961-5D3E122E26F6}" type="presParOf" srcId="{89269837-7E92-4086-A614-C2971F2D7F45}" destId="{20181201-8E82-4B5A-917C-7874A42A520D}" srcOrd="0" destOrd="0" presId="urn:microsoft.com/office/officeart/2005/8/layout/pyramid1"/>
    <dgm:cxn modelId="{90DC0B26-4FC1-4970-AE65-453C40CCD6EE}" type="presParOf" srcId="{20181201-8E82-4B5A-917C-7874A42A520D}" destId="{1FC37D2A-D032-47D2-9CD1-F03E64E36C0A}" srcOrd="0" destOrd="0" presId="urn:microsoft.com/office/officeart/2005/8/layout/pyramid1"/>
    <dgm:cxn modelId="{42A81B9A-D4BA-4649-8E41-B8CD0F198B5F}" type="presParOf" srcId="{20181201-8E82-4B5A-917C-7874A42A520D}" destId="{585FD067-F85E-48F0-957A-2178D6993D5A}" srcOrd="1" destOrd="0" presId="urn:microsoft.com/office/officeart/2005/8/layout/pyramid1"/>
    <dgm:cxn modelId="{B69F0B55-82F7-4403-8738-388FC5722721}" type="presParOf" srcId="{89269837-7E92-4086-A614-C2971F2D7F45}" destId="{6563AB4A-4E30-4245-91B9-1C656F0E18D8}" srcOrd="1" destOrd="0" presId="urn:microsoft.com/office/officeart/2005/8/layout/pyramid1"/>
    <dgm:cxn modelId="{6A78F84C-5233-48FF-89A1-BBAFB4C8BCD4}" type="presParOf" srcId="{6563AB4A-4E30-4245-91B9-1C656F0E18D8}" destId="{DD2F225B-0300-47D6-8089-36AD3CDC283B}" srcOrd="0" destOrd="0" presId="urn:microsoft.com/office/officeart/2005/8/layout/pyramid1"/>
    <dgm:cxn modelId="{3FCE6164-ED79-4F7A-AEF3-46FE714AF5B7}" type="presParOf" srcId="{6563AB4A-4E30-4245-91B9-1C656F0E18D8}" destId="{2B01B18E-2E27-4979-AA0F-05EF16DF3903}" srcOrd="1" destOrd="0" presId="urn:microsoft.com/office/officeart/2005/8/layout/pyramid1"/>
    <dgm:cxn modelId="{9B4863DB-B08C-450E-9D80-80207D265C76}" type="presParOf" srcId="{89269837-7E92-4086-A614-C2971F2D7F45}" destId="{04ECEB15-0072-4DA1-974E-60D2CBE7B17D}" srcOrd="2" destOrd="0" presId="urn:microsoft.com/office/officeart/2005/8/layout/pyramid1"/>
    <dgm:cxn modelId="{42E4FE3D-6C14-49F3-A1A1-02BF82EA8E14}" type="presParOf" srcId="{04ECEB15-0072-4DA1-974E-60D2CBE7B17D}" destId="{56576C86-C63E-4261-A178-58204A0B34F9}" srcOrd="0" destOrd="0" presId="urn:microsoft.com/office/officeart/2005/8/layout/pyramid1"/>
    <dgm:cxn modelId="{4EAE2EC1-A5AC-47CF-8A17-A8149A9229C0}" type="presParOf" srcId="{04ECEB15-0072-4DA1-974E-60D2CBE7B17D}" destId="{56135C3D-992D-40E7-8F67-E903C575D275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EC6D3F5-27AA-4A4F-8515-1182CDAE2599}" type="doc">
      <dgm:prSet loTypeId="urn:microsoft.com/office/officeart/2008/layout/LinedList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36A9B416-EDF2-4AC8-880D-A711D89226AA}">
      <dgm:prSet/>
      <dgm:spPr/>
      <dgm:t>
        <a:bodyPr/>
        <a:lstStyle/>
        <a:p>
          <a:r>
            <a:rPr lang="da-DK" dirty="0"/>
            <a:t>Flere tidlige lungecancere detekteret</a:t>
          </a:r>
          <a:endParaRPr lang="en-US" dirty="0"/>
        </a:p>
      </dgm:t>
    </dgm:pt>
    <dgm:pt modelId="{EAD869DC-0B53-4FCE-991E-1C8C0D233783}" type="parTrans" cxnId="{330F0179-FA6F-4A60-BAB3-F7ECDC04A6C6}">
      <dgm:prSet/>
      <dgm:spPr/>
      <dgm:t>
        <a:bodyPr/>
        <a:lstStyle/>
        <a:p>
          <a:endParaRPr lang="en-US"/>
        </a:p>
      </dgm:t>
    </dgm:pt>
    <dgm:pt modelId="{E1042294-A070-4DEB-BE77-67F9052ED1EA}" type="sibTrans" cxnId="{330F0179-FA6F-4A60-BAB3-F7ECDC04A6C6}">
      <dgm:prSet/>
      <dgm:spPr/>
      <dgm:t>
        <a:bodyPr/>
        <a:lstStyle/>
        <a:p>
          <a:endParaRPr lang="en-US"/>
        </a:p>
      </dgm:t>
    </dgm:pt>
    <dgm:pt modelId="{7B7A9D89-F7A0-4015-8682-B40A003A64B8}">
      <dgm:prSet/>
      <dgm:spPr/>
      <dgm:t>
        <a:bodyPr/>
        <a:lstStyle/>
        <a:p>
          <a:r>
            <a:rPr lang="da-DK"/>
            <a:t>Færre fremskredne lungecancere</a:t>
          </a:r>
          <a:endParaRPr lang="en-US"/>
        </a:p>
      </dgm:t>
    </dgm:pt>
    <dgm:pt modelId="{7C36A3DB-72B9-46D6-B529-546AA68A4115}" type="parTrans" cxnId="{F095853A-4269-4409-A5A6-93BCE6C54318}">
      <dgm:prSet/>
      <dgm:spPr/>
      <dgm:t>
        <a:bodyPr/>
        <a:lstStyle/>
        <a:p>
          <a:endParaRPr lang="en-US"/>
        </a:p>
      </dgm:t>
    </dgm:pt>
    <dgm:pt modelId="{40F53DF1-4527-4F67-A000-8AC17186E20B}" type="sibTrans" cxnId="{F095853A-4269-4409-A5A6-93BCE6C54318}">
      <dgm:prSet/>
      <dgm:spPr/>
      <dgm:t>
        <a:bodyPr/>
        <a:lstStyle/>
        <a:p>
          <a:endParaRPr lang="en-US"/>
        </a:p>
      </dgm:t>
    </dgm:pt>
    <dgm:pt modelId="{5F25AAF0-2F11-4A0E-AD54-78C64DFDB78A}">
      <dgm:prSet/>
      <dgm:spPr/>
      <dgm:t>
        <a:bodyPr/>
        <a:lstStyle/>
        <a:p>
          <a:r>
            <a:rPr lang="da-DK" dirty="0"/>
            <a:t>Reduktion i </a:t>
          </a:r>
          <a:r>
            <a:rPr lang="da-DK" dirty="0" err="1"/>
            <a:t>sygdomspecifik</a:t>
          </a:r>
          <a:r>
            <a:rPr lang="da-DK" dirty="0"/>
            <a:t> og total dødelighed</a:t>
          </a:r>
          <a:endParaRPr lang="en-US" dirty="0"/>
        </a:p>
      </dgm:t>
    </dgm:pt>
    <dgm:pt modelId="{DC5E0590-1DB4-4D23-A6D8-85B82D98DC53}" type="parTrans" cxnId="{0B50AE58-CD08-46FC-99F8-9B231E18B22F}">
      <dgm:prSet/>
      <dgm:spPr/>
      <dgm:t>
        <a:bodyPr/>
        <a:lstStyle/>
        <a:p>
          <a:endParaRPr lang="en-US"/>
        </a:p>
      </dgm:t>
    </dgm:pt>
    <dgm:pt modelId="{0B618FAA-23B5-493B-867D-1AB02A10A0F6}" type="sibTrans" cxnId="{0B50AE58-CD08-46FC-99F8-9B231E18B22F}">
      <dgm:prSet/>
      <dgm:spPr/>
      <dgm:t>
        <a:bodyPr/>
        <a:lstStyle/>
        <a:p>
          <a:endParaRPr lang="en-US"/>
        </a:p>
      </dgm:t>
    </dgm:pt>
    <dgm:pt modelId="{5848CCD7-B751-4C71-97AD-2FBAC676CEA7}" type="pres">
      <dgm:prSet presAssocID="{2EC6D3F5-27AA-4A4F-8515-1182CDAE2599}" presName="vert0" presStyleCnt="0">
        <dgm:presLayoutVars>
          <dgm:dir/>
          <dgm:animOne val="branch"/>
          <dgm:animLvl val="lvl"/>
        </dgm:presLayoutVars>
      </dgm:prSet>
      <dgm:spPr/>
    </dgm:pt>
    <dgm:pt modelId="{3C8209D3-E570-49CE-9D07-4B98DAD99D79}" type="pres">
      <dgm:prSet presAssocID="{36A9B416-EDF2-4AC8-880D-A711D89226AA}" presName="thickLine" presStyleLbl="alignNode1" presStyleIdx="0" presStyleCnt="3"/>
      <dgm:spPr/>
    </dgm:pt>
    <dgm:pt modelId="{8E44EAA4-C043-47B6-BFA8-4C80EBDF3336}" type="pres">
      <dgm:prSet presAssocID="{36A9B416-EDF2-4AC8-880D-A711D89226AA}" presName="horz1" presStyleCnt="0"/>
      <dgm:spPr/>
    </dgm:pt>
    <dgm:pt modelId="{D8B8ABFD-4E5C-4885-98E2-3AD4F9695D95}" type="pres">
      <dgm:prSet presAssocID="{36A9B416-EDF2-4AC8-880D-A711D89226AA}" presName="tx1" presStyleLbl="revTx" presStyleIdx="0" presStyleCnt="3"/>
      <dgm:spPr/>
    </dgm:pt>
    <dgm:pt modelId="{6B7823A7-B23A-4D2A-8053-B2D8BD8FC9E0}" type="pres">
      <dgm:prSet presAssocID="{36A9B416-EDF2-4AC8-880D-A711D89226AA}" presName="vert1" presStyleCnt="0"/>
      <dgm:spPr/>
    </dgm:pt>
    <dgm:pt modelId="{E84AF433-3882-4D89-B176-11D2AA13B4D6}" type="pres">
      <dgm:prSet presAssocID="{7B7A9D89-F7A0-4015-8682-B40A003A64B8}" presName="thickLine" presStyleLbl="alignNode1" presStyleIdx="1" presStyleCnt="3"/>
      <dgm:spPr/>
    </dgm:pt>
    <dgm:pt modelId="{21A4A126-954E-46DE-B743-9CD637793A58}" type="pres">
      <dgm:prSet presAssocID="{7B7A9D89-F7A0-4015-8682-B40A003A64B8}" presName="horz1" presStyleCnt="0"/>
      <dgm:spPr/>
    </dgm:pt>
    <dgm:pt modelId="{CCC9BE3C-DD8B-401F-BA8D-A4C867DCFC7E}" type="pres">
      <dgm:prSet presAssocID="{7B7A9D89-F7A0-4015-8682-B40A003A64B8}" presName="tx1" presStyleLbl="revTx" presStyleIdx="1" presStyleCnt="3"/>
      <dgm:spPr/>
    </dgm:pt>
    <dgm:pt modelId="{A50536C5-1DB1-472D-ADFF-F675EE951ABF}" type="pres">
      <dgm:prSet presAssocID="{7B7A9D89-F7A0-4015-8682-B40A003A64B8}" presName="vert1" presStyleCnt="0"/>
      <dgm:spPr/>
    </dgm:pt>
    <dgm:pt modelId="{217A93DC-5543-4037-B2D3-B3D5B6A39E37}" type="pres">
      <dgm:prSet presAssocID="{5F25AAF0-2F11-4A0E-AD54-78C64DFDB78A}" presName="thickLine" presStyleLbl="alignNode1" presStyleIdx="2" presStyleCnt="3"/>
      <dgm:spPr/>
    </dgm:pt>
    <dgm:pt modelId="{EA33D9DD-15F8-4258-84D4-03154291215B}" type="pres">
      <dgm:prSet presAssocID="{5F25AAF0-2F11-4A0E-AD54-78C64DFDB78A}" presName="horz1" presStyleCnt="0"/>
      <dgm:spPr/>
    </dgm:pt>
    <dgm:pt modelId="{946F9028-BD17-439E-AA9E-68BBD4AA269E}" type="pres">
      <dgm:prSet presAssocID="{5F25AAF0-2F11-4A0E-AD54-78C64DFDB78A}" presName="tx1" presStyleLbl="revTx" presStyleIdx="2" presStyleCnt="3"/>
      <dgm:spPr/>
    </dgm:pt>
    <dgm:pt modelId="{1E0C9582-B8B7-4704-B7AE-D584EFCFD858}" type="pres">
      <dgm:prSet presAssocID="{5F25AAF0-2F11-4A0E-AD54-78C64DFDB78A}" presName="vert1" presStyleCnt="0"/>
      <dgm:spPr/>
    </dgm:pt>
  </dgm:ptLst>
  <dgm:cxnLst>
    <dgm:cxn modelId="{F095853A-4269-4409-A5A6-93BCE6C54318}" srcId="{2EC6D3F5-27AA-4A4F-8515-1182CDAE2599}" destId="{7B7A9D89-F7A0-4015-8682-B40A003A64B8}" srcOrd="1" destOrd="0" parTransId="{7C36A3DB-72B9-46D6-B529-546AA68A4115}" sibTransId="{40F53DF1-4527-4F67-A000-8AC17186E20B}"/>
    <dgm:cxn modelId="{E865DB4E-6765-4299-BFFD-0CA453A67358}" type="presOf" srcId="{7B7A9D89-F7A0-4015-8682-B40A003A64B8}" destId="{CCC9BE3C-DD8B-401F-BA8D-A4C867DCFC7E}" srcOrd="0" destOrd="0" presId="urn:microsoft.com/office/officeart/2008/layout/LinedList"/>
    <dgm:cxn modelId="{7060AD6F-317B-4060-AF59-65D5FB80DFED}" type="presOf" srcId="{5F25AAF0-2F11-4A0E-AD54-78C64DFDB78A}" destId="{946F9028-BD17-439E-AA9E-68BBD4AA269E}" srcOrd="0" destOrd="0" presId="urn:microsoft.com/office/officeart/2008/layout/LinedList"/>
    <dgm:cxn modelId="{0B50AE58-CD08-46FC-99F8-9B231E18B22F}" srcId="{2EC6D3F5-27AA-4A4F-8515-1182CDAE2599}" destId="{5F25AAF0-2F11-4A0E-AD54-78C64DFDB78A}" srcOrd="2" destOrd="0" parTransId="{DC5E0590-1DB4-4D23-A6D8-85B82D98DC53}" sibTransId="{0B618FAA-23B5-493B-867D-1AB02A10A0F6}"/>
    <dgm:cxn modelId="{330F0179-FA6F-4A60-BAB3-F7ECDC04A6C6}" srcId="{2EC6D3F5-27AA-4A4F-8515-1182CDAE2599}" destId="{36A9B416-EDF2-4AC8-880D-A711D89226AA}" srcOrd="0" destOrd="0" parTransId="{EAD869DC-0B53-4FCE-991E-1C8C0D233783}" sibTransId="{E1042294-A070-4DEB-BE77-67F9052ED1EA}"/>
    <dgm:cxn modelId="{FCFD8B79-CACE-438C-85CF-C10A4FFD60A1}" type="presOf" srcId="{2EC6D3F5-27AA-4A4F-8515-1182CDAE2599}" destId="{5848CCD7-B751-4C71-97AD-2FBAC676CEA7}" srcOrd="0" destOrd="0" presId="urn:microsoft.com/office/officeart/2008/layout/LinedList"/>
    <dgm:cxn modelId="{C29198A7-0EAF-4227-A8D1-4CF20C4F783E}" type="presOf" srcId="{36A9B416-EDF2-4AC8-880D-A711D89226AA}" destId="{D8B8ABFD-4E5C-4885-98E2-3AD4F9695D95}" srcOrd="0" destOrd="0" presId="urn:microsoft.com/office/officeart/2008/layout/LinedList"/>
    <dgm:cxn modelId="{E1AAE3F6-8A4D-4D9A-AA24-F6FEE5DF5F93}" type="presParOf" srcId="{5848CCD7-B751-4C71-97AD-2FBAC676CEA7}" destId="{3C8209D3-E570-49CE-9D07-4B98DAD99D79}" srcOrd="0" destOrd="0" presId="urn:microsoft.com/office/officeart/2008/layout/LinedList"/>
    <dgm:cxn modelId="{066923B3-7B7F-46E1-8E04-C904D4709B47}" type="presParOf" srcId="{5848CCD7-B751-4C71-97AD-2FBAC676CEA7}" destId="{8E44EAA4-C043-47B6-BFA8-4C80EBDF3336}" srcOrd="1" destOrd="0" presId="urn:microsoft.com/office/officeart/2008/layout/LinedList"/>
    <dgm:cxn modelId="{9BED463A-A976-4B74-86B9-0B79005563BF}" type="presParOf" srcId="{8E44EAA4-C043-47B6-BFA8-4C80EBDF3336}" destId="{D8B8ABFD-4E5C-4885-98E2-3AD4F9695D95}" srcOrd="0" destOrd="0" presId="urn:microsoft.com/office/officeart/2008/layout/LinedList"/>
    <dgm:cxn modelId="{143381E0-F34E-4547-AFBB-518B5690D809}" type="presParOf" srcId="{8E44EAA4-C043-47B6-BFA8-4C80EBDF3336}" destId="{6B7823A7-B23A-4D2A-8053-B2D8BD8FC9E0}" srcOrd="1" destOrd="0" presId="urn:microsoft.com/office/officeart/2008/layout/LinedList"/>
    <dgm:cxn modelId="{BE5764D8-DBAF-4E31-9931-DC31B96CBA44}" type="presParOf" srcId="{5848CCD7-B751-4C71-97AD-2FBAC676CEA7}" destId="{E84AF433-3882-4D89-B176-11D2AA13B4D6}" srcOrd="2" destOrd="0" presId="urn:microsoft.com/office/officeart/2008/layout/LinedList"/>
    <dgm:cxn modelId="{40704221-E827-4597-8336-D30D6DE96EAC}" type="presParOf" srcId="{5848CCD7-B751-4C71-97AD-2FBAC676CEA7}" destId="{21A4A126-954E-46DE-B743-9CD637793A58}" srcOrd="3" destOrd="0" presId="urn:microsoft.com/office/officeart/2008/layout/LinedList"/>
    <dgm:cxn modelId="{0B0D4BF0-4AE1-4813-90BF-3AB4FC8D8D3B}" type="presParOf" srcId="{21A4A126-954E-46DE-B743-9CD637793A58}" destId="{CCC9BE3C-DD8B-401F-BA8D-A4C867DCFC7E}" srcOrd="0" destOrd="0" presId="urn:microsoft.com/office/officeart/2008/layout/LinedList"/>
    <dgm:cxn modelId="{F7FA1EFB-38C1-4C37-9EB0-C152E30E20A1}" type="presParOf" srcId="{21A4A126-954E-46DE-B743-9CD637793A58}" destId="{A50536C5-1DB1-472D-ADFF-F675EE951ABF}" srcOrd="1" destOrd="0" presId="urn:microsoft.com/office/officeart/2008/layout/LinedList"/>
    <dgm:cxn modelId="{C3A2D592-D737-4350-B0D3-BEA59FBB7948}" type="presParOf" srcId="{5848CCD7-B751-4C71-97AD-2FBAC676CEA7}" destId="{217A93DC-5543-4037-B2D3-B3D5B6A39E37}" srcOrd="4" destOrd="0" presId="urn:microsoft.com/office/officeart/2008/layout/LinedList"/>
    <dgm:cxn modelId="{B1C7DE81-1357-4DF2-A7A9-B4ECD41DCB9A}" type="presParOf" srcId="{5848CCD7-B751-4C71-97AD-2FBAC676CEA7}" destId="{EA33D9DD-15F8-4258-84D4-03154291215B}" srcOrd="5" destOrd="0" presId="urn:microsoft.com/office/officeart/2008/layout/LinedList"/>
    <dgm:cxn modelId="{782D9154-B666-493C-A938-F1DE00622688}" type="presParOf" srcId="{EA33D9DD-15F8-4258-84D4-03154291215B}" destId="{946F9028-BD17-439E-AA9E-68BBD4AA269E}" srcOrd="0" destOrd="0" presId="urn:microsoft.com/office/officeart/2008/layout/LinedList"/>
    <dgm:cxn modelId="{62CDBEB1-25DA-4E43-8FFC-831AEBE4B14C}" type="presParOf" srcId="{EA33D9DD-15F8-4258-84D4-03154291215B}" destId="{1E0C9582-B8B7-4704-B7AE-D584EFCFD858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DFD3ADB-C949-457A-AF44-843C5B6E3763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56A57B95-8235-4178-80E8-0FC4B862D1D9}">
      <dgm:prSet/>
      <dgm:spPr/>
      <dgm:t>
        <a:bodyPr/>
        <a:lstStyle/>
        <a:p>
          <a:r>
            <a:rPr lang="da-DK" dirty="0"/>
            <a:t>Falsk positive fund – </a:t>
          </a:r>
          <a:r>
            <a:rPr lang="da-DK" dirty="0" err="1"/>
            <a:t>volumetri</a:t>
          </a:r>
          <a:r>
            <a:rPr lang="da-DK" dirty="0"/>
            <a:t> og forbedret risikostratificering af screeningsfund</a:t>
          </a:r>
          <a:endParaRPr lang="en-US" dirty="0"/>
        </a:p>
      </dgm:t>
    </dgm:pt>
    <dgm:pt modelId="{D8290E1A-9F16-4D50-ADFE-976924796EB3}" type="parTrans" cxnId="{1445E6F9-0201-4A82-A5FE-EEEC9B3071A8}">
      <dgm:prSet/>
      <dgm:spPr/>
      <dgm:t>
        <a:bodyPr/>
        <a:lstStyle/>
        <a:p>
          <a:endParaRPr lang="en-US"/>
        </a:p>
      </dgm:t>
    </dgm:pt>
    <dgm:pt modelId="{AC1B5AC1-CBCE-46FF-AB54-0434DAEF6E78}" type="sibTrans" cxnId="{1445E6F9-0201-4A82-A5FE-EEEC9B3071A8}">
      <dgm:prSet/>
      <dgm:spPr/>
      <dgm:t>
        <a:bodyPr/>
        <a:lstStyle/>
        <a:p>
          <a:endParaRPr lang="en-US"/>
        </a:p>
      </dgm:t>
    </dgm:pt>
    <dgm:pt modelId="{71DF59A7-5490-4840-9B10-C12772271E16}">
      <dgm:prSet/>
      <dgm:spPr/>
      <dgm:t>
        <a:bodyPr/>
        <a:lstStyle/>
        <a:p>
          <a:r>
            <a:rPr lang="da-DK" dirty="0"/>
            <a:t>Overdiagnostik – NELSON 19.7% efter 10 år - 8.9% efter 11 år. </a:t>
          </a:r>
        </a:p>
        <a:p>
          <a:pPr>
            <a:buNone/>
          </a:pPr>
          <a:r>
            <a:rPr lang="da-DK" dirty="0" err="1"/>
            <a:t>Leadtime</a:t>
          </a:r>
          <a:r>
            <a:rPr lang="da-DK" dirty="0"/>
            <a:t> 9-12 år </a:t>
          </a:r>
          <a:endParaRPr lang="en-US" dirty="0"/>
        </a:p>
      </dgm:t>
    </dgm:pt>
    <dgm:pt modelId="{F8FB7F88-9E8E-4C7A-BA8C-CC6E705A694E}" type="parTrans" cxnId="{2AEC8690-2067-41FA-B4F8-E8FA988744D1}">
      <dgm:prSet/>
      <dgm:spPr/>
      <dgm:t>
        <a:bodyPr/>
        <a:lstStyle/>
        <a:p>
          <a:endParaRPr lang="en-US"/>
        </a:p>
      </dgm:t>
    </dgm:pt>
    <dgm:pt modelId="{27A3F0AA-2D37-4C4B-80D6-A13C05B97DA0}" type="sibTrans" cxnId="{2AEC8690-2067-41FA-B4F8-E8FA988744D1}">
      <dgm:prSet/>
      <dgm:spPr/>
      <dgm:t>
        <a:bodyPr/>
        <a:lstStyle/>
        <a:p>
          <a:endParaRPr lang="en-US"/>
        </a:p>
      </dgm:t>
    </dgm:pt>
    <dgm:pt modelId="{0A1592F7-709A-4FA8-B5EA-659B6759FECE}">
      <dgm:prSet/>
      <dgm:spPr/>
      <dgm:t>
        <a:bodyPr/>
        <a:lstStyle/>
        <a:p>
          <a:r>
            <a:rPr lang="da-DK" dirty="0"/>
            <a:t>Psykosociale konsekvenser – Potentielle negative korttidseffekter, som reduceres eller ikke kan ses over længere tid.</a:t>
          </a:r>
          <a:endParaRPr lang="en-US" dirty="0"/>
        </a:p>
      </dgm:t>
    </dgm:pt>
    <dgm:pt modelId="{F2173FBF-3499-4FF6-8552-9306CF493548}" type="parTrans" cxnId="{FE52D871-1B34-48B2-9AA8-8DD90B489527}">
      <dgm:prSet/>
      <dgm:spPr/>
      <dgm:t>
        <a:bodyPr/>
        <a:lstStyle/>
        <a:p>
          <a:endParaRPr lang="en-US"/>
        </a:p>
      </dgm:t>
    </dgm:pt>
    <dgm:pt modelId="{4B1E7D13-DF0F-4C2F-9FD2-99A849138761}" type="sibTrans" cxnId="{FE52D871-1B34-48B2-9AA8-8DD90B489527}">
      <dgm:prSet/>
      <dgm:spPr/>
      <dgm:t>
        <a:bodyPr/>
        <a:lstStyle/>
        <a:p>
          <a:endParaRPr lang="en-US"/>
        </a:p>
      </dgm:t>
    </dgm:pt>
    <dgm:pt modelId="{80BEAB07-D7EE-4A75-81DD-AA40B03BDB01}">
      <dgm:prSet/>
      <dgm:spPr/>
      <dgm:t>
        <a:bodyPr/>
        <a:lstStyle/>
        <a:p>
          <a:r>
            <a:rPr lang="da-DK" dirty="0"/>
            <a:t>Tilfældige fund på CT – både i og uden for brystkassen – klare algoritmer for rapportering og håndtering af fund</a:t>
          </a:r>
          <a:endParaRPr lang="en-US" dirty="0"/>
        </a:p>
      </dgm:t>
    </dgm:pt>
    <dgm:pt modelId="{375F376F-007C-43B8-8E82-6B746C7AE389}" type="parTrans" cxnId="{B02112B9-A6D9-46F8-8829-BC10C5947C13}">
      <dgm:prSet/>
      <dgm:spPr/>
      <dgm:t>
        <a:bodyPr/>
        <a:lstStyle/>
        <a:p>
          <a:endParaRPr lang="en-US"/>
        </a:p>
      </dgm:t>
    </dgm:pt>
    <dgm:pt modelId="{E3A2DEBF-8611-461C-86EE-4D84B2382142}" type="sibTrans" cxnId="{B02112B9-A6D9-46F8-8829-BC10C5947C13}">
      <dgm:prSet/>
      <dgm:spPr/>
      <dgm:t>
        <a:bodyPr/>
        <a:lstStyle/>
        <a:p>
          <a:endParaRPr lang="en-US"/>
        </a:p>
      </dgm:t>
    </dgm:pt>
    <dgm:pt modelId="{67C60B12-7C11-45EC-AAFF-805A5680DFBC}">
      <dgm:prSet/>
      <dgm:spPr/>
      <dgm:t>
        <a:bodyPr/>
        <a:lstStyle/>
        <a:p>
          <a:r>
            <a:rPr lang="da-DK" dirty="0"/>
            <a:t>Stråledosis - 1 mSv: 15 lavdosis CT scanninger: </a:t>
          </a:r>
        </a:p>
        <a:p>
          <a:pPr>
            <a:buNone/>
          </a:pPr>
          <a:r>
            <a:rPr lang="da-DK" dirty="0"/>
            <a:t>Forøgelse i livstidsrisiko for at dø af cancer med 0,075% </a:t>
          </a:r>
        </a:p>
        <a:p>
          <a:pPr>
            <a:buNone/>
          </a:pPr>
          <a:r>
            <a:rPr lang="da-DK" dirty="0"/>
            <a:t>Bedre scannere = mindre stråling</a:t>
          </a:r>
          <a:endParaRPr lang="en-US" dirty="0"/>
        </a:p>
      </dgm:t>
    </dgm:pt>
    <dgm:pt modelId="{1DAAAE87-3165-4EBC-93D9-25E999E741C8}" type="parTrans" cxnId="{F932C539-DE19-4DB3-9C98-3D1966B2AE93}">
      <dgm:prSet/>
      <dgm:spPr/>
      <dgm:t>
        <a:bodyPr/>
        <a:lstStyle/>
        <a:p>
          <a:endParaRPr lang="en-US"/>
        </a:p>
      </dgm:t>
    </dgm:pt>
    <dgm:pt modelId="{2045A921-BC81-43CF-802C-300CA33A3207}" type="sibTrans" cxnId="{F932C539-DE19-4DB3-9C98-3D1966B2AE93}">
      <dgm:prSet/>
      <dgm:spPr/>
      <dgm:t>
        <a:bodyPr/>
        <a:lstStyle/>
        <a:p>
          <a:endParaRPr lang="en-US"/>
        </a:p>
      </dgm:t>
    </dgm:pt>
    <dgm:pt modelId="{BFFAC493-20D2-4629-9EAD-6CA01B3E7870}" type="pres">
      <dgm:prSet presAssocID="{7DFD3ADB-C949-457A-AF44-843C5B6E3763}" presName="vert0" presStyleCnt="0">
        <dgm:presLayoutVars>
          <dgm:dir/>
          <dgm:animOne val="branch"/>
          <dgm:animLvl val="lvl"/>
        </dgm:presLayoutVars>
      </dgm:prSet>
      <dgm:spPr/>
    </dgm:pt>
    <dgm:pt modelId="{19E4E8B0-3F13-4324-A052-9F3D735554A4}" type="pres">
      <dgm:prSet presAssocID="{56A57B95-8235-4178-80E8-0FC4B862D1D9}" presName="thickLine" presStyleLbl="alignNode1" presStyleIdx="0" presStyleCnt="5"/>
      <dgm:spPr/>
    </dgm:pt>
    <dgm:pt modelId="{FB9767DA-7971-4594-9C01-256AB04BA8F3}" type="pres">
      <dgm:prSet presAssocID="{56A57B95-8235-4178-80E8-0FC4B862D1D9}" presName="horz1" presStyleCnt="0"/>
      <dgm:spPr/>
    </dgm:pt>
    <dgm:pt modelId="{082AEFB7-F423-4EA5-9B08-E58020603829}" type="pres">
      <dgm:prSet presAssocID="{56A57B95-8235-4178-80E8-0FC4B862D1D9}" presName="tx1" presStyleLbl="revTx" presStyleIdx="0" presStyleCnt="5"/>
      <dgm:spPr/>
    </dgm:pt>
    <dgm:pt modelId="{CA6E676C-7B75-4888-A415-85EBBE12C11D}" type="pres">
      <dgm:prSet presAssocID="{56A57B95-8235-4178-80E8-0FC4B862D1D9}" presName="vert1" presStyleCnt="0"/>
      <dgm:spPr/>
    </dgm:pt>
    <dgm:pt modelId="{46E6B420-2528-45B3-BD18-C9424B00A6F0}" type="pres">
      <dgm:prSet presAssocID="{71DF59A7-5490-4840-9B10-C12772271E16}" presName="thickLine" presStyleLbl="alignNode1" presStyleIdx="1" presStyleCnt="5"/>
      <dgm:spPr/>
    </dgm:pt>
    <dgm:pt modelId="{96258213-88AB-423D-B8B5-F8F0629BB825}" type="pres">
      <dgm:prSet presAssocID="{71DF59A7-5490-4840-9B10-C12772271E16}" presName="horz1" presStyleCnt="0"/>
      <dgm:spPr/>
    </dgm:pt>
    <dgm:pt modelId="{3B87C840-8DE5-4083-84E2-04FDF6627345}" type="pres">
      <dgm:prSet presAssocID="{71DF59A7-5490-4840-9B10-C12772271E16}" presName="tx1" presStyleLbl="revTx" presStyleIdx="1" presStyleCnt="5"/>
      <dgm:spPr/>
    </dgm:pt>
    <dgm:pt modelId="{CC72C37F-BDCF-49D6-A489-74A83DC17CCA}" type="pres">
      <dgm:prSet presAssocID="{71DF59A7-5490-4840-9B10-C12772271E16}" presName="vert1" presStyleCnt="0"/>
      <dgm:spPr/>
    </dgm:pt>
    <dgm:pt modelId="{40E1E62A-D5E6-4351-8661-F0A0F312C154}" type="pres">
      <dgm:prSet presAssocID="{0A1592F7-709A-4FA8-B5EA-659B6759FECE}" presName="thickLine" presStyleLbl="alignNode1" presStyleIdx="2" presStyleCnt="5"/>
      <dgm:spPr/>
    </dgm:pt>
    <dgm:pt modelId="{F6A77813-B8FB-4B03-8A54-FE0E62D0B1F6}" type="pres">
      <dgm:prSet presAssocID="{0A1592F7-709A-4FA8-B5EA-659B6759FECE}" presName="horz1" presStyleCnt="0"/>
      <dgm:spPr/>
    </dgm:pt>
    <dgm:pt modelId="{6A17FC58-B5BD-483A-BFAA-5C517EDF8BE7}" type="pres">
      <dgm:prSet presAssocID="{0A1592F7-709A-4FA8-B5EA-659B6759FECE}" presName="tx1" presStyleLbl="revTx" presStyleIdx="2" presStyleCnt="5"/>
      <dgm:spPr/>
    </dgm:pt>
    <dgm:pt modelId="{8DFCF1CA-62CB-45B8-9785-A82667014C7D}" type="pres">
      <dgm:prSet presAssocID="{0A1592F7-709A-4FA8-B5EA-659B6759FECE}" presName="vert1" presStyleCnt="0"/>
      <dgm:spPr/>
    </dgm:pt>
    <dgm:pt modelId="{32B34B24-0A2C-4218-9B16-2568AF11ED74}" type="pres">
      <dgm:prSet presAssocID="{80BEAB07-D7EE-4A75-81DD-AA40B03BDB01}" presName="thickLine" presStyleLbl="alignNode1" presStyleIdx="3" presStyleCnt="5"/>
      <dgm:spPr/>
    </dgm:pt>
    <dgm:pt modelId="{0700DEF3-4FC0-48FD-914F-9C974D01B6DD}" type="pres">
      <dgm:prSet presAssocID="{80BEAB07-D7EE-4A75-81DD-AA40B03BDB01}" presName="horz1" presStyleCnt="0"/>
      <dgm:spPr/>
    </dgm:pt>
    <dgm:pt modelId="{64703A7E-88C4-4501-B700-9739FD0A7BEC}" type="pres">
      <dgm:prSet presAssocID="{80BEAB07-D7EE-4A75-81DD-AA40B03BDB01}" presName="tx1" presStyleLbl="revTx" presStyleIdx="3" presStyleCnt="5"/>
      <dgm:spPr/>
    </dgm:pt>
    <dgm:pt modelId="{CCE8116A-636B-4325-A33C-E7125C6106CB}" type="pres">
      <dgm:prSet presAssocID="{80BEAB07-D7EE-4A75-81DD-AA40B03BDB01}" presName="vert1" presStyleCnt="0"/>
      <dgm:spPr/>
    </dgm:pt>
    <dgm:pt modelId="{D95E63C2-2486-4208-8192-D0192CC373A2}" type="pres">
      <dgm:prSet presAssocID="{67C60B12-7C11-45EC-AAFF-805A5680DFBC}" presName="thickLine" presStyleLbl="alignNode1" presStyleIdx="4" presStyleCnt="5"/>
      <dgm:spPr/>
    </dgm:pt>
    <dgm:pt modelId="{71728C11-402C-441E-AFC6-185A13F7A4E1}" type="pres">
      <dgm:prSet presAssocID="{67C60B12-7C11-45EC-AAFF-805A5680DFBC}" presName="horz1" presStyleCnt="0"/>
      <dgm:spPr/>
    </dgm:pt>
    <dgm:pt modelId="{5E2399D1-0C02-4105-86B9-C77F19F2D304}" type="pres">
      <dgm:prSet presAssocID="{67C60B12-7C11-45EC-AAFF-805A5680DFBC}" presName="tx1" presStyleLbl="revTx" presStyleIdx="4" presStyleCnt="5"/>
      <dgm:spPr/>
    </dgm:pt>
    <dgm:pt modelId="{F1140979-2D09-4F16-B751-1637AA688181}" type="pres">
      <dgm:prSet presAssocID="{67C60B12-7C11-45EC-AAFF-805A5680DFBC}" presName="vert1" presStyleCnt="0"/>
      <dgm:spPr/>
    </dgm:pt>
  </dgm:ptLst>
  <dgm:cxnLst>
    <dgm:cxn modelId="{B2205406-48AB-4CFC-A9EC-0461B11C959C}" type="presOf" srcId="{67C60B12-7C11-45EC-AAFF-805A5680DFBC}" destId="{5E2399D1-0C02-4105-86B9-C77F19F2D304}" srcOrd="0" destOrd="0" presId="urn:microsoft.com/office/officeart/2008/layout/LinedList"/>
    <dgm:cxn modelId="{56B4700C-6025-405F-80BE-9DBFF398AA9F}" type="presOf" srcId="{0A1592F7-709A-4FA8-B5EA-659B6759FECE}" destId="{6A17FC58-B5BD-483A-BFAA-5C517EDF8BE7}" srcOrd="0" destOrd="0" presId="urn:microsoft.com/office/officeart/2008/layout/LinedList"/>
    <dgm:cxn modelId="{583B3D10-9A10-46DD-9A8C-3B7A119490CF}" type="presOf" srcId="{71DF59A7-5490-4840-9B10-C12772271E16}" destId="{3B87C840-8DE5-4083-84E2-04FDF6627345}" srcOrd="0" destOrd="0" presId="urn:microsoft.com/office/officeart/2008/layout/LinedList"/>
    <dgm:cxn modelId="{F932C539-DE19-4DB3-9C98-3D1966B2AE93}" srcId="{7DFD3ADB-C949-457A-AF44-843C5B6E3763}" destId="{67C60B12-7C11-45EC-AAFF-805A5680DFBC}" srcOrd="4" destOrd="0" parTransId="{1DAAAE87-3165-4EBC-93D9-25E999E741C8}" sibTransId="{2045A921-BC81-43CF-802C-300CA33A3207}"/>
    <dgm:cxn modelId="{B73D7E45-93F9-4031-B0FD-280656B1FB26}" type="presOf" srcId="{56A57B95-8235-4178-80E8-0FC4B862D1D9}" destId="{082AEFB7-F423-4EA5-9B08-E58020603829}" srcOrd="0" destOrd="0" presId="urn:microsoft.com/office/officeart/2008/layout/LinedList"/>
    <dgm:cxn modelId="{FE52D871-1B34-48B2-9AA8-8DD90B489527}" srcId="{7DFD3ADB-C949-457A-AF44-843C5B6E3763}" destId="{0A1592F7-709A-4FA8-B5EA-659B6759FECE}" srcOrd="2" destOrd="0" parTransId="{F2173FBF-3499-4FF6-8552-9306CF493548}" sibTransId="{4B1E7D13-DF0F-4C2F-9FD2-99A849138761}"/>
    <dgm:cxn modelId="{2AEC8690-2067-41FA-B4F8-E8FA988744D1}" srcId="{7DFD3ADB-C949-457A-AF44-843C5B6E3763}" destId="{71DF59A7-5490-4840-9B10-C12772271E16}" srcOrd="1" destOrd="0" parTransId="{F8FB7F88-9E8E-4C7A-BA8C-CC6E705A694E}" sibTransId="{27A3F0AA-2D37-4C4B-80D6-A13C05B97DA0}"/>
    <dgm:cxn modelId="{9B58EE98-F2C8-455D-A830-B8E6495E4153}" type="presOf" srcId="{7DFD3ADB-C949-457A-AF44-843C5B6E3763}" destId="{BFFAC493-20D2-4629-9EAD-6CA01B3E7870}" srcOrd="0" destOrd="0" presId="urn:microsoft.com/office/officeart/2008/layout/LinedList"/>
    <dgm:cxn modelId="{B02112B9-A6D9-46F8-8829-BC10C5947C13}" srcId="{7DFD3ADB-C949-457A-AF44-843C5B6E3763}" destId="{80BEAB07-D7EE-4A75-81DD-AA40B03BDB01}" srcOrd="3" destOrd="0" parTransId="{375F376F-007C-43B8-8E82-6B746C7AE389}" sibTransId="{E3A2DEBF-8611-461C-86EE-4D84B2382142}"/>
    <dgm:cxn modelId="{F7C43DEA-F104-4B07-A113-64EC87B4E8AF}" type="presOf" srcId="{80BEAB07-D7EE-4A75-81DD-AA40B03BDB01}" destId="{64703A7E-88C4-4501-B700-9739FD0A7BEC}" srcOrd="0" destOrd="0" presId="urn:microsoft.com/office/officeart/2008/layout/LinedList"/>
    <dgm:cxn modelId="{1445E6F9-0201-4A82-A5FE-EEEC9B3071A8}" srcId="{7DFD3ADB-C949-457A-AF44-843C5B6E3763}" destId="{56A57B95-8235-4178-80E8-0FC4B862D1D9}" srcOrd="0" destOrd="0" parTransId="{D8290E1A-9F16-4D50-ADFE-976924796EB3}" sibTransId="{AC1B5AC1-CBCE-46FF-AB54-0434DAEF6E78}"/>
    <dgm:cxn modelId="{E89D7597-0EBD-4A1F-BFE2-6220D448774C}" type="presParOf" srcId="{BFFAC493-20D2-4629-9EAD-6CA01B3E7870}" destId="{19E4E8B0-3F13-4324-A052-9F3D735554A4}" srcOrd="0" destOrd="0" presId="urn:microsoft.com/office/officeart/2008/layout/LinedList"/>
    <dgm:cxn modelId="{24D437C8-9E25-488F-B624-118FB2ABEF14}" type="presParOf" srcId="{BFFAC493-20D2-4629-9EAD-6CA01B3E7870}" destId="{FB9767DA-7971-4594-9C01-256AB04BA8F3}" srcOrd="1" destOrd="0" presId="urn:microsoft.com/office/officeart/2008/layout/LinedList"/>
    <dgm:cxn modelId="{F17E03F5-FA09-4950-AE77-405B035A46B5}" type="presParOf" srcId="{FB9767DA-7971-4594-9C01-256AB04BA8F3}" destId="{082AEFB7-F423-4EA5-9B08-E58020603829}" srcOrd="0" destOrd="0" presId="urn:microsoft.com/office/officeart/2008/layout/LinedList"/>
    <dgm:cxn modelId="{5B1B91D8-BB36-4DE1-8973-D3DBA62F4FE5}" type="presParOf" srcId="{FB9767DA-7971-4594-9C01-256AB04BA8F3}" destId="{CA6E676C-7B75-4888-A415-85EBBE12C11D}" srcOrd="1" destOrd="0" presId="urn:microsoft.com/office/officeart/2008/layout/LinedList"/>
    <dgm:cxn modelId="{B64AE5EC-0047-4D15-A094-A2ACFAFF0A37}" type="presParOf" srcId="{BFFAC493-20D2-4629-9EAD-6CA01B3E7870}" destId="{46E6B420-2528-45B3-BD18-C9424B00A6F0}" srcOrd="2" destOrd="0" presId="urn:microsoft.com/office/officeart/2008/layout/LinedList"/>
    <dgm:cxn modelId="{15DF8282-D4C8-4C49-9D18-4A9FAD315F80}" type="presParOf" srcId="{BFFAC493-20D2-4629-9EAD-6CA01B3E7870}" destId="{96258213-88AB-423D-B8B5-F8F0629BB825}" srcOrd="3" destOrd="0" presId="urn:microsoft.com/office/officeart/2008/layout/LinedList"/>
    <dgm:cxn modelId="{54634DC3-8674-4C8E-9841-2B1E45D9C8DE}" type="presParOf" srcId="{96258213-88AB-423D-B8B5-F8F0629BB825}" destId="{3B87C840-8DE5-4083-84E2-04FDF6627345}" srcOrd="0" destOrd="0" presId="urn:microsoft.com/office/officeart/2008/layout/LinedList"/>
    <dgm:cxn modelId="{0034C725-D2BE-47D9-B42C-D93A5E5212BB}" type="presParOf" srcId="{96258213-88AB-423D-B8B5-F8F0629BB825}" destId="{CC72C37F-BDCF-49D6-A489-74A83DC17CCA}" srcOrd="1" destOrd="0" presId="urn:microsoft.com/office/officeart/2008/layout/LinedList"/>
    <dgm:cxn modelId="{69E0B140-81A9-49F9-B67B-9E2B2C8C83F9}" type="presParOf" srcId="{BFFAC493-20D2-4629-9EAD-6CA01B3E7870}" destId="{40E1E62A-D5E6-4351-8661-F0A0F312C154}" srcOrd="4" destOrd="0" presId="urn:microsoft.com/office/officeart/2008/layout/LinedList"/>
    <dgm:cxn modelId="{48E7AF0F-7AA8-453E-93A3-26A63670D64C}" type="presParOf" srcId="{BFFAC493-20D2-4629-9EAD-6CA01B3E7870}" destId="{F6A77813-B8FB-4B03-8A54-FE0E62D0B1F6}" srcOrd="5" destOrd="0" presId="urn:microsoft.com/office/officeart/2008/layout/LinedList"/>
    <dgm:cxn modelId="{43CAFAFD-02D8-4A3C-B7B1-6198A63635AE}" type="presParOf" srcId="{F6A77813-B8FB-4B03-8A54-FE0E62D0B1F6}" destId="{6A17FC58-B5BD-483A-BFAA-5C517EDF8BE7}" srcOrd="0" destOrd="0" presId="urn:microsoft.com/office/officeart/2008/layout/LinedList"/>
    <dgm:cxn modelId="{4C3EDEEE-68B8-4550-9FE8-35A53181C28E}" type="presParOf" srcId="{F6A77813-B8FB-4B03-8A54-FE0E62D0B1F6}" destId="{8DFCF1CA-62CB-45B8-9785-A82667014C7D}" srcOrd="1" destOrd="0" presId="urn:microsoft.com/office/officeart/2008/layout/LinedList"/>
    <dgm:cxn modelId="{20DCE895-4E60-4DBF-B334-33D8B9B08B70}" type="presParOf" srcId="{BFFAC493-20D2-4629-9EAD-6CA01B3E7870}" destId="{32B34B24-0A2C-4218-9B16-2568AF11ED74}" srcOrd="6" destOrd="0" presId="urn:microsoft.com/office/officeart/2008/layout/LinedList"/>
    <dgm:cxn modelId="{2069D66A-4F4B-4D74-BED7-883EC18E6E3B}" type="presParOf" srcId="{BFFAC493-20D2-4629-9EAD-6CA01B3E7870}" destId="{0700DEF3-4FC0-48FD-914F-9C974D01B6DD}" srcOrd="7" destOrd="0" presId="urn:microsoft.com/office/officeart/2008/layout/LinedList"/>
    <dgm:cxn modelId="{412FD4F1-D70E-47A0-BED6-B6AB8DEF90A8}" type="presParOf" srcId="{0700DEF3-4FC0-48FD-914F-9C974D01B6DD}" destId="{64703A7E-88C4-4501-B700-9739FD0A7BEC}" srcOrd="0" destOrd="0" presId="urn:microsoft.com/office/officeart/2008/layout/LinedList"/>
    <dgm:cxn modelId="{78926763-AD2B-45E5-B57C-7D9820031918}" type="presParOf" srcId="{0700DEF3-4FC0-48FD-914F-9C974D01B6DD}" destId="{CCE8116A-636B-4325-A33C-E7125C6106CB}" srcOrd="1" destOrd="0" presId="urn:microsoft.com/office/officeart/2008/layout/LinedList"/>
    <dgm:cxn modelId="{24EF62EF-3F17-44D1-941D-E799F26A048D}" type="presParOf" srcId="{BFFAC493-20D2-4629-9EAD-6CA01B3E7870}" destId="{D95E63C2-2486-4208-8192-D0192CC373A2}" srcOrd="8" destOrd="0" presId="urn:microsoft.com/office/officeart/2008/layout/LinedList"/>
    <dgm:cxn modelId="{C4C4BCC8-8F39-4C77-947D-99C53CF3E7E5}" type="presParOf" srcId="{BFFAC493-20D2-4629-9EAD-6CA01B3E7870}" destId="{71728C11-402C-441E-AFC6-185A13F7A4E1}" srcOrd="9" destOrd="0" presId="urn:microsoft.com/office/officeart/2008/layout/LinedList"/>
    <dgm:cxn modelId="{0EA8C88C-FCAA-4459-9223-A5DFD70DB758}" type="presParOf" srcId="{71728C11-402C-441E-AFC6-185A13F7A4E1}" destId="{5E2399D1-0C02-4105-86B9-C77F19F2D304}" srcOrd="0" destOrd="0" presId="urn:microsoft.com/office/officeart/2008/layout/LinedList"/>
    <dgm:cxn modelId="{7E9737ED-8C16-49DF-A2FD-B8CF1E67618D}" type="presParOf" srcId="{71728C11-402C-441E-AFC6-185A13F7A4E1}" destId="{F1140979-2D09-4F16-B751-1637AA688181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EF28067-2427-4595-A088-B0390E27FE93}" type="doc">
      <dgm:prSet loTypeId="urn:microsoft.com/office/officeart/2005/8/layout/vProcess5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23FF0E6E-30AC-4BEC-BEF9-7722E707F39F}">
      <dgm:prSet/>
      <dgm:spPr/>
      <dgm:t>
        <a:bodyPr/>
        <a:lstStyle/>
        <a:p>
          <a:pPr algn="l" rtl="0"/>
          <a:r>
            <a:rPr lang="da-DK" dirty="0"/>
            <a:t>Identificering af risikogruppe </a:t>
          </a:r>
          <a:endParaRPr lang="en-US" dirty="0">
            <a:latin typeface="Calibri Light" panose="020F0302020204030204"/>
          </a:endParaRPr>
        </a:p>
      </dgm:t>
    </dgm:pt>
    <dgm:pt modelId="{07DEF416-E8A6-4478-A92D-F57B3A3A17F8}" type="parTrans" cxnId="{684CC049-CD2F-4707-86B9-8C97ADC06A4B}">
      <dgm:prSet/>
      <dgm:spPr/>
      <dgm:t>
        <a:bodyPr/>
        <a:lstStyle/>
        <a:p>
          <a:endParaRPr lang="en-US"/>
        </a:p>
      </dgm:t>
    </dgm:pt>
    <dgm:pt modelId="{92B4549F-E4DD-4C0B-A948-F268D6719700}" type="sibTrans" cxnId="{684CC049-CD2F-4707-86B9-8C97ADC06A4B}">
      <dgm:prSet/>
      <dgm:spPr/>
      <dgm:t>
        <a:bodyPr/>
        <a:lstStyle/>
        <a:p>
          <a:endParaRPr lang="en-US"/>
        </a:p>
      </dgm:t>
    </dgm:pt>
    <dgm:pt modelId="{95BFE6E7-C020-4947-9238-A0E7F443C7A7}">
      <dgm:prSet/>
      <dgm:spPr/>
      <dgm:t>
        <a:bodyPr/>
        <a:lstStyle/>
        <a:p>
          <a:pPr algn="l" rtl="0"/>
          <a:r>
            <a:rPr lang="da-DK" dirty="0">
              <a:latin typeface="Calibri Light" panose="020F0302020204030204"/>
            </a:rPr>
            <a:t>Deltagelse</a:t>
          </a:r>
          <a:r>
            <a:rPr lang="da-DK" dirty="0"/>
            <a:t> – socioøkonomisk slagside</a:t>
          </a:r>
          <a:endParaRPr lang="en-US" dirty="0"/>
        </a:p>
      </dgm:t>
    </dgm:pt>
    <dgm:pt modelId="{1D8C4FAF-B4DC-4E55-95FB-407AD3AC3928}" type="parTrans" cxnId="{16B32AC4-E32F-47C6-8509-55A3581BBE0D}">
      <dgm:prSet/>
      <dgm:spPr/>
      <dgm:t>
        <a:bodyPr/>
        <a:lstStyle/>
        <a:p>
          <a:endParaRPr lang="en-US"/>
        </a:p>
      </dgm:t>
    </dgm:pt>
    <dgm:pt modelId="{D9A1028E-60A7-42E1-886E-130AF9717F28}" type="sibTrans" cxnId="{16B32AC4-E32F-47C6-8509-55A3581BBE0D}">
      <dgm:prSet/>
      <dgm:spPr/>
      <dgm:t>
        <a:bodyPr/>
        <a:lstStyle/>
        <a:p>
          <a:endParaRPr lang="en-US"/>
        </a:p>
      </dgm:t>
    </dgm:pt>
    <dgm:pt modelId="{507ECA25-1D6E-43F1-9EB8-584486F84B4C}">
      <dgm:prSet/>
      <dgm:spPr/>
      <dgm:t>
        <a:bodyPr/>
        <a:lstStyle/>
        <a:p>
          <a:pPr algn="l" rtl="0"/>
          <a:r>
            <a:rPr lang="da-DK" dirty="0"/>
            <a:t>Ressourcer</a:t>
          </a:r>
          <a:endParaRPr lang="en-US" dirty="0"/>
        </a:p>
      </dgm:t>
    </dgm:pt>
    <dgm:pt modelId="{5738F547-6377-4A4A-A48B-631F23137F80}" type="parTrans" cxnId="{7EC3C7D9-9EDF-4FB6-B365-598DB77B0D0A}">
      <dgm:prSet/>
      <dgm:spPr/>
      <dgm:t>
        <a:bodyPr/>
        <a:lstStyle/>
        <a:p>
          <a:endParaRPr lang="en-US"/>
        </a:p>
      </dgm:t>
    </dgm:pt>
    <dgm:pt modelId="{2580D8C8-AAEE-4DB8-B3D5-676EABFF8C5B}" type="sibTrans" cxnId="{7EC3C7D9-9EDF-4FB6-B365-598DB77B0D0A}">
      <dgm:prSet/>
      <dgm:spPr/>
      <dgm:t>
        <a:bodyPr/>
        <a:lstStyle/>
        <a:p>
          <a:endParaRPr lang="en-US"/>
        </a:p>
      </dgm:t>
    </dgm:pt>
    <dgm:pt modelId="{65C22285-409D-4876-8E37-ECD7F77B81C3}">
      <dgm:prSet phldr="0"/>
      <dgm:spPr/>
      <dgm:t>
        <a:bodyPr/>
        <a:lstStyle/>
        <a:p>
          <a:r>
            <a:rPr lang="da-DK" dirty="0"/>
            <a:t>Rekruttering</a:t>
          </a:r>
        </a:p>
      </dgm:t>
    </dgm:pt>
    <dgm:pt modelId="{D644E049-D869-4443-95E0-0E744113BEE1}" type="parTrans" cxnId="{7A4149C2-8D6B-4A83-A5F4-1494856CB526}">
      <dgm:prSet/>
      <dgm:spPr/>
    </dgm:pt>
    <dgm:pt modelId="{4FC99945-D782-4136-9C1C-34AC9E306677}" type="sibTrans" cxnId="{7A4149C2-8D6B-4A83-A5F4-1494856CB526}">
      <dgm:prSet/>
      <dgm:spPr/>
      <dgm:t>
        <a:bodyPr/>
        <a:lstStyle/>
        <a:p>
          <a:endParaRPr lang="da-DK"/>
        </a:p>
      </dgm:t>
    </dgm:pt>
    <dgm:pt modelId="{38624326-FB59-472A-B9D5-6E31116A70F6}" type="pres">
      <dgm:prSet presAssocID="{8EF28067-2427-4595-A088-B0390E27FE93}" presName="outerComposite" presStyleCnt="0">
        <dgm:presLayoutVars>
          <dgm:chMax val="5"/>
          <dgm:dir/>
          <dgm:resizeHandles val="exact"/>
        </dgm:presLayoutVars>
      </dgm:prSet>
      <dgm:spPr/>
    </dgm:pt>
    <dgm:pt modelId="{A501EC48-DAC9-4DCF-AEB3-D8F4B34F3A4A}" type="pres">
      <dgm:prSet presAssocID="{8EF28067-2427-4595-A088-B0390E27FE93}" presName="dummyMaxCanvas" presStyleCnt="0">
        <dgm:presLayoutVars/>
      </dgm:prSet>
      <dgm:spPr/>
    </dgm:pt>
    <dgm:pt modelId="{928DC6A1-E10A-498F-B4C4-19B46A0B8945}" type="pres">
      <dgm:prSet presAssocID="{8EF28067-2427-4595-A088-B0390E27FE93}" presName="FourNodes_1" presStyleLbl="node1" presStyleIdx="0" presStyleCnt="4">
        <dgm:presLayoutVars>
          <dgm:bulletEnabled val="1"/>
        </dgm:presLayoutVars>
      </dgm:prSet>
      <dgm:spPr/>
    </dgm:pt>
    <dgm:pt modelId="{38FB92D2-6BF0-4F4C-B34F-3057910156E2}" type="pres">
      <dgm:prSet presAssocID="{8EF28067-2427-4595-A088-B0390E27FE93}" presName="FourNodes_2" presStyleLbl="node1" presStyleIdx="1" presStyleCnt="4">
        <dgm:presLayoutVars>
          <dgm:bulletEnabled val="1"/>
        </dgm:presLayoutVars>
      </dgm:prSet>
      <dgm:spPr/>
    </dgm:pt>
    <dgm:pt modelId="{C0CABF38-F213-4E0E-9538-0EAD88E0E579}" type="pres">
      <dgm:prSet presAssocID="{8EF28067-2427-4595-A088-B0390E27FE93}" presName="FourNodes_3" presStyleLbl="node1" presStyleIdx="2" presStyleCnt="4">
        <dgm:presLayoutVars>
          <dgm:bulletEnabled val="1"/>
        </dgm:presLayoutVars>
      </dgm:prSet>
      <dgm:spPr/>
    </dgm:pt>
    <dgm:pt modelId="{0B7747A5-C6C8-488D-85EF-9B6D3CFAE5CB}" type="pres">
      <dgm:prSet presAssocID="{8EF28067-2427-4595-A088-B0390E27FE93}" presName="FourNodes_4" presStyleLbl="node1" presStyleIdx="3" presStyleCnt="4">
        <dgm:presLayoutVars>
          <dgm:bulletEnabled val="1"/>
        </dgm:presLayoutVars>
      </dgm:prSet>
      <dgm:spPr/>
    </dgm:pt>
    <dgm:pt modelId="{E8CFB356-62F8-4794-8604-230722F9726F}" type="pres">
      <dgm:prSet presAssocID="{8EF28067-2427-4595-A088-B0390E27FE93}" presName="FourConn_1-2" presStyleLbl="fgAccFollowNode1" presStyleIdx="0" presStyleCnt="3">
        <dgm:presLayoutVars>
          <dgm:bulletEnabled val="1"/>
        </dgm:presLayoutVars>
      </dgm:prSet>
      <dgm:spPr/>
    </dgm:pt>
    <dgm:pt modelId="{73376D18-31E2-4D62-AE27-739E1DAF78F1}" type="pres">
      <dgm:prSet presAssocID="{8EF28067-2427-4595-A088-B0390E27FE93}" presName="FourConn_2-3" presStyleLbl="fgAccFollowNode1" presStyleIdx="1" presStyleCnt="3">
        <dgm:presLayoutVars>
          <dgm:bulletEnabled val="1"/>
        </dgm:presLayoutVars>
      </dgm:prSet>
      <dgm:spPr/>
    </dgm:pt>
    <dgm:pt modelId="{929594DB-B9D6-4B1F-B070-27A37E339328}" type="pres">
      <dgm:prSet presAssocID="{8EF28067-2427-4595-A088-B0390E27FE93}" presName="FourConn_3-4" presStyleLbl="fgAccFollowNode1" presStyleIdx="2" presStyleCnt="3">
        <dgm:presLayoutVars>
          <dgm:bulletEnabled val="1"/>
        </dgm:presLayoutVars>
      </dgm:prSet>
      <dgm:spPr/>
    </dgm:pt>
    <dgm:pt modelId="{DDDD8E65-1DD3-4636-9373-B927DF4C43C8}" type="pres">
      <dgm:prSet presAssocID="{8EF28067-2427-4595-A088-B0390E27FE93}" presName="FourNodes_1_text" presStyleLbl="node1" presStyleIdx="3" presStyleCnt="4">
        <dgm:presLayoutVars>
          <dgm:bulletEnabled val="1"/>
        </dgm:presLayoutVars>
      </dgm:prSet>
      <dgm:spPr/>
    </dgm:pt>
    <dgm:pt modelId="{C2E927CA-D337-4984-9BF3-2974DF7231B3}" type="pres">
      <dgm:prSet presAssocID="{8EF28067-2427-4595-A088-B0390E27FE93}" presName="FourNodes_2_text" presStyleLbl="node1" presStyleIdx="3" presStyleCnt="4">
        <dgm:presLayoutVars>
          <dgm:bulletEnabled val="1"/>
        </dgm:presLayoutVars>
      </dgm:prSet>
      <dgm:spPr/>
    </dgm:pt>
    <dgm:pt modelId="{ACB2CD8C-E1AB-4D17-AB24-86A1E83E0DDC}" type="pres">
      <dgm:prSet presAssocID="{8EF28067-2427-4595-A088-B0390E27FE93}" presName="FourNodes_3_text" presStyleLbl="node1" presStyleIdx="3" presStyleCnt="4">
        <dgm:presLayoutVars>
          <dgm:bulletEnabled val="1"/>
        </dgm:presLayoutVars>
      </dgm:prSet>
      <dgm:spPr/>
    </dgm:pt>
    <dgm:pt modelId="{C0A92C8A-0D01-4870-8C87-8063FB48C90F}" type="pres">
      <dgm:prSet presAssocID="{8EF28067-2427-4595-A088-B0390E27FE93}" presName="FourNodes_4_text" presStyleLbl="node1" presStyleIdx="3" presStyleCnt="4">
        <dgm:presLayoutVars>
          <dgm:bulletEnabled val="1"/>
        </dgm:presLayoutVars>
      </dgm:prSet>
      <dgm:spPr/>
    </dgm:pt>
  </dgm:ptLst>
  <dgm:cxnLst>
    <dgm:cxn modelId="{A0585E00-870C-4D94-90C1-215B58B56ED5}" type="presOf" srcId="{92B4549F-E4DD-4C0B-A948-F268D6719700}" destId="{E8CFB356-62F8-4794-8604-230722F9726F}" srcOrd="0" destOrd="0" presId="urn:microsoft.com/office/officeart/2005/8/layout/vProcess5"/>
    <dgm:cxn modelId="{B4FB0036-788E-4E00-9462-6AD8FA112EFF}" type="presOf" srcId="{65C22285-409D-4876-8E37-ECD7F77B81C3}" destId="{C2E927CA-D337-4984-9BF3-2974DF7231B3}" srcOrd="1" destOrd="0" presId="urn:microsoft.com/office/officeart/2005/8/layout/vProcess5"/>
    <dgm:cxn modelId="{AFDCB238-6446-408B-840B-0E97D856EFE6}" type="presOf" srcId="{65C22285-409D-4876-8E37-ECD7F77B81C3}" destId="{38FB92D2-6BF0-4F4C-B34F-3057910156E2}" srcOrd="0" destOrd="0" presId="urn:microsoft.com/office/officeart/2005/8/layout/vProcess5"/>
    <dgm:cxn modelId="{71505A44-D0C3-47F8-87E0-4FFE99C6C953}" type="presOf" srcId="{8EF28067-2427-4595-A088-B0390E27FE93}" destId="{38624326-FB59-472A-B9D5-6E31116A70F6}" srcOrd="0" destOrd="0" presId="urn:microsoft.com/office/officeart/2005/8/layout/vProcess5"/>
    <dgm:cxn modelId="{FEDF5346-E22E-4D68-AD00-9C7EC29B3FF3}" type="presOf" srcId="{95BFE6E7-C020-4947-9238-A0E7F443C7A7}" destId="{ACB2CD8C-E1AB-4D17-AB24-86A1E83E0DDC}" srcOrd="1" destOrd="0" presId="urn:microsoft.com/office/officeart/2005/8/layout/vProcess5"/>
    <dgm:cxn modelId="{684CC049-CD2F-4707-86B9-8C97ADC06A4B}" srcId="{8EF28067-2427-4595-A088-B0390E27FE93}" destId="{23FF0E6E-30AC-4BEC-BEF9-7722E707F39F}" srcOrd="0" destOrd="0" parTransId="{07DEF416-E8A6-4478-A92D-F57B3A3A17F8}" sibTransId="{92B4549F-E4DD-4C0B-A948-F268D6719700}"/>
    <dgm:cxn modelId="{C9F31051-2DC1-440F-8A3D-98485DD590C2}" type="presOf" srcId="{23FF0E6E-30AC-4BEC-BEF9-7722E707F39F}" destId="{DDDD8E65-1DD3-4636-9373-B927DF4C43C8}" srcOrd="1" destOrd="0" presId="urn:microsoft.com/office/officeart/2005/8/layout/vProcess5"/>
    <dgm:cxn modelId="{250FC854-F1C4-4B2B-8AA4-A607BF9DC05D}" type="presOf" srcId="{D9A1028E-60A7-42E1-886E-130AF9717F28}" destId="{929594DB-B9D6-4B1F-B070-27A37E339328}" srcOrd="0" destOrd="0" presId="urn:microsoft.com/office/officeart/2005/8/layout/vProcess5"/>
    <dgm:cxn modelId="{A423F754-D14F-4901-BC34-2ECCF9A00A6C}" type="presOf" srcId="{507ECA25-1D6E-43F1-9EB8-584486F84B4C}" destId="{C0A92C8A-0D01-4870-8C87-8063FB48C90F}" srcOrd="1" destOrd="0" presId="urn:microsoft.com/office/officeart/2005/8/layout/vProcess5"/>
    <dgm:cxn modelId="{7A4149C2-8D6B-4A83-A5F4-1494856CB526}" srcId="{8EF28067-2427-4595-A088-B0390E27FE93}" destId="{65C22285-409D-4876-8E37-ECD7F77B81C3}" srcOrd="1" destOrd="0" parTransId="{D644E049-D869-4443-95E0-0E744113BEE1}" sibTransId="{4FC99945-D782-4136-9C1C-34AC9E306677}"/>
    <dgm:cxn modelId="{16B32AC4-E32F-47C6-8509-55A3581BBE0D}" srcId="{8EF28067-2427-4595-A088-B0390E27FE93}" destId="{95BFE6E7-C020-4947-9238-A0E7F443C7A7}" srcOrd="2" destOrd="0" parTransId="{1D8C4FAF-B4DC-4E55-95FB-407AD3AC3928}" sibTransId="{D9A1028E-60A7-42E1-886E-130AF9717F28}"/>
    <dgm:cxn modelId="{AA427FCA-AB4B-4EE7-8711-CB2118DC25AC}" type="presOf" srcId="{507ECA25-1D6E-43F1-9EB8-584486F84B4C}" destId="{0B7747A5-C6C8-488D-85EF-9B6D3CFAE5CB}" srcOrd="0" destOrd="0" presId="urn:microsoft.com/office/officeart/2005/8/layout/vProcess5"/>
    <dgm:cxn modelId="{ABCD6FD7-D8C9-433C-BFAB-BC483F0A2290}" type="presOf" srcId="{23FF0E6E-30AC-4BEC-BEF9-7722E707F39F}" destId="{928DC6A1-E10A-498F-B4C4-19B46A0B8945}" srcOrd="0" destOrd="0" presId="urn:microsoft.com/office/officeart/2005/8/layout/vProcess5"/>
    <dgm:cxn modelId="{5FCE99D8-C0B5-4229-92D9-45E0B5CB1F8B}" type="presOf" srcId="{95BFE6E7-C020-4947-9238-A0E7F443C7A7}" destId="{C0CABF38-F213-4E0E-9538-0EAD88E0E579}" srcOrd="0" destOrd="0" presId="urn:microsoft.com/office/officeart/2005/8/layout/vProcess5"/>
    <dgm:cxn modelId="{7EC3C7D9-9EDF-4FB6-B365-598DB77B0D0A}" srcId="{8EF28067-2427-4595-A088-B0390E27FE93}" destId="{507ECA25-1D6E-43F1-9EB8-584486F84B4C}" srcOrd="3" destOrd="0" parTransId="{5738F547-6377-4A4A-A48B-631F23137F80}" sibTransId="{2580D8C8-AAEE-4DB8-B3D5-676EABFF8C5B}"/>
    <dgm:cxn modelId="{FA582CDD-C69F-4E4F-8EA9-602675521B12}" type="presOf" srcId="{4FC99945-D782-4136-9C1C-34AC9E306677}" destId="{73376D18-31E2-4D62-AE27-739E1DAF78F1}" srcOrd="0" destOrd="0" presId="urn:microsoft.com/office/officeart/2005/8/layout/vProcess5"/>
    <dgm:cxn modelId="{5E1AB72A-C966-46E9-99E4-3DD2D1AF91D5}" type="presParOf" srcId="{38624326-FB59-472A-B9D5-6E31116A70F6}" destId="{A501EC48-DAC9-4DCF-AEB3-D8F4B34F3A4A}" srcOrd="0" destOrd="0" presId="urn:microsoft.com/office/officeart/2005/8/layout/vProcess5"/>
    <dgm:cxn modelId="{884A57A6-DC23-4335-8313-B389CF243463}" type="presParOf" srcId="{38624326-FB59-472A-B9D5-6E31116A70F6}" destId="{928DC6A1-E10A-498F-B4C4-19B46A0B8945}" srcOrd="1" destOrd="0" presId="urn:microsoft.com/office/officeart/2005/8/layout/vProcess5"/>
    <dgm:cxn modelId="{18C3C36C-6C39-48A8-A54A-63C6CB8623B3}" type="presParOf" srcId="{38624326-FB59-472A-B9D5-6E31116A70F6}" destId="{38FB92D2-6BF0-4F4C-B34F-3057910156E2}" srcOrd="2" destOrd="0" presId="urn:microsoft.com/office/officeart/2005/8/layout/vProcess5"/>
    <dgm:cxn modelId="{D9E92837-95E0-48B8-8AC5-B82CD21516DF}" type="presParOf" srcId="{38624326-FB59-472A-B9D5-6E31116A70F6}" destId="{C0CABF38-F213-4E0E-9538-0EAD88E0E579}" srcOrd="3" destOrd="0" presId="urn:microsoft.com/office/officeart/2005/8/layout/vProcess5"/>
    <dgm:cxn modelId="{E1A171D3-8A50-4E3B-814F-4C53E67B7ED7}" type="presParOf" srcId="{38624326-FB59-472A-B9D5-6E31116A70F6}" destId="{0B7747A5-C6C8-488D-85EF-9B6D3CFAE5CB}" srcOrd="4" destOrd="0" presId="urn:microsoft.com/office/officeart/2005/8/layout/vProcess5"/>
    <dgm:cxn modelId="{9E3CEDE7-12CF-4C65-B1D1-7C771001C83D}" type="presParOf" srcId="{38624326-FB59-472A-B9D5-6E31116A70F6}" destId="{E8CFB356-62F8-4794-8604-230722F9726F}" srcOrd="5" destOrd="0" presId="urn:microsoft.com/office/officeart/2005/8/layout/vProcess5"/>
    <dgm:cxn modelId="{4D34AED5-0D0E-4B5F-836F-CD614F267691}" type="presParOf" srcId="{38624326-FB59-472A-B9D5-6E31116A70F6}" destId="{73376D18-31E2-4D62-AE27-739E1DAF78F1}" srcOrd="6" destOrd="0" presId="urn:microsoft.com/office/officeart/2005/8/layout/vProcess5"/>
    <dgm:cxn modelId="{081A6C95-A2A5-4172-9CAD-C9E25EC339A3}" type="presParOf" srcId="{38624326-FB59-472A-B9D5-6E31116A70F6}" destId="{929594DB-B9D6-4B1F-B070-27A37E339328}" srcOrd="7" destOrd="0" presId="urn:microsoft.com/office/officeart/2005/8/layout/vProcess5"/>
    <dgm:cxn modelId="{9B7A1AB6-4AB8-479E-BBC9-B5543CA24FF5}" type="presParOf" srcId="{38624326-FB59-472A-B9D5-6E31116A70F6}" destId="{DDDD8E65-1DD3-4636-9373-B927DF4C43C8}" srcOrd="8" destOrd="0" presId="urn:microsoft.com/office/officeart/2005/8/layout/vProcess5"/>
    <dgm:cxn modelId="{33118FC2-A6F6-4632-8668-E48553546CA4}" type="presParOf" srcId="{38624326-FB59-472A-B9D5-6E31116A70F6}" destId="{C2E927CA-D337-4984-9BF3-2974DF7231B3}" srcOrd="9" destOrd="0" presId="urn:microsoft.com/office/officeart/2005/8/layout/vProcess5"/>
    <dgm:cxn modelId="{1AEF1280-2795-406A-8CDF-B50320C7F885}" type="presParOf" srcId="{38624326-FB59-472A-B9D5-6E31116A70F6}" destId="{ACB2CD8C-E1AB-4D17-AB24-86A1E83E0DDC}" srcOrd="10" destOrd="0" presId="urn:microsoft.com/office/officeart/2005/8/layout/vProcess5"/>
    <dgm:cxn modelId="{8E70A152-4903-41E3-AF36-8692E492F956}" type="presParOf" srcId="{38624326-FB59-472A-B9D5-6E31116A70F6}" destId="{C0A92C8A-0D01-4870-8C87-8063FB48C90F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D4D1FEF-FCCF-4617-97B5-978794834DEE}" type="doc">
      <dgm:prSet loTypeId="urn:microsoft.com/office/officeart/2017/3/layout/DropPinTimeline" loCatId="timelin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a-DK"/>
        </a:p>
      </dgm:t>
    </dgm:pt>
    <dgm:pt modelId="{60D1A39F-9A5C-4DBC-B6FD-7DCB27542962}">
      <dgm:prSet phldrT="[Tekst]" phldr="0"/>
      <dgm:spPr/>
      <dgm:t>
        <a:bodyPr/>
        <a:lstStyle/>
        <a:p>
          <a:pPr>
            <a:defRPr b="1"/>
          </a:pPr>
          <a:r>
            <a:rPr lang="da-DK" dirty="0">
              <a:latin typeface="Calibri Light" panose="020F0302020204030204"/>
            </a:rPr>
            <a:t>Rammer for pilotprojekt defineret og sendt i regionalt udbud</a:t>
          </a:r>
          <a:endParaRPr lang="da-DK" dirty="0"/>
        </a:p>
      </dgm:t>
    </dgm:pt>
    <dgm:pt modelId="{ED9F7A99-9D3E-437C-9381-9A6E1773E3CC}" type="parTrans" cxnId="{86458C9F-1C6D-43B2-8723-CFDCEBD8960B}">
      <dgm:prSet/>
      <dgm:spPr/>
      <dgm:t>
        <a:bodyPr/>
        <a:lstStyle/>
        <a:p>
          <a:endParaRPr lang="da-DK"/>
        </a:p>
      </dgm:t>
    </dgm:pt>
    <dgm:pt modelId="{E2787F95-6EE1-4F55-ACB1-CD315B58BCBD}" type="sibTrans" cxnId="{86458C9F-1C6D-43B2-8723-CFDCEBD8960B}">
      <dgm:prSet/>
      <dgm:spPr/>
      <dgm:t>
        <a:bodyPr/>
        <a:lstStyle/>
        <a:p>
          <a:endParaRPr lang="da-DK"/>
        </a:p>
      </dgm:t>
    </dgm:pt>
    <dgm:pt modelId="{C83E114E-CEAB-44A9-8E51-6252F21FA5FD}">
      <dgm:prSet phldrT="[Tekst]" phldr="0"/>
      <dgm:spPr/>
      <dgm:t>
        <a:bodyPr/>
        <a:lstStyle/>
        <a:p>
          <a:r>
            <a:rPr lang="da-DK" b="1" dirty="0">
              <a:latin typeface="Calibri Light" panose="020F0302020204030204"/>
            </a:rPr>
            <a:t>Ultimo 2023</a:t>
          </a:r>
          <a:endParaRPr lang="da-DK" b="1" dirty="0"/>
        </a:p>
      </dgm:t>
    </dgm:pt>
    <dgm:pt modelId="{EAAE1030-2814-4774-97D1-0E56B0C6AE20}" type="parTrans" cxnId="{EA213625-F6DB-46C8-A200-E2CA5C395EC6}">
      <dgm:prSet/>
      <dgm:spPr/>
      <dgm:t>
        <a:bodyPr/>
        <a:lstStyle/>
        <a:p>
          <a:endParaRPr lang="da-DK"/>
        </a:p>
      </dgm:t>
    </dgm:pt>
    <dgm:pt modelId="{503C3789-7822-4CDD-83DF-1B616326E1B1}" type="sibTrans" cxnId="{EA213625-F6DB-46C8-A200-E2CA5C395EC6}">
      <dgm:prSet/>
      <dgm:spPr/>
      <dgm:t>
        <a:bodyPr/>
        <a:lstStyle/>
        <a:p>
          <a:endParaRPr lang="da-DK"/>
        </a:p>
      </dgm:t>
    </dgm:pt>
    <dgm:pt modelId="{2D68305C-2259-442F-B44B-17922751B4A2}">
      <dgm:prSet phldrT="[Tekst]" phldr="0"/>
      <dgm:spPr/>
      <dgm:t>
        <a:bodyPr/>
        <a:lstStyle/>
        <a:p>
          <a:pPr rtl="0">
            <a:defRPr b="1"/>
          </a:pPr>
          <a:r>
            <a:rPr lang="da-DK" dirty="0">
              <a:latin typeface="Calibri Light" panose="020F0302020204030204"/>
            </a:rPr>
            <a:t>Pilotprojekt gennemføres af regional projektgruppe med en af SST udnævnt national følgegruppe</a:t>
          </a:r>
          <a:endParaRPr lang="da-DK" dirty="0"/>
        </a:p>
      </dgm:t>
    </dgm:pt>
    <dgm:pt modelId="{DBB1F1FB-A5FC-4ECB-92EB-C51561D0CBCC}" type="parTrans" cxnId="{2B7E996F-BB15-4181-83CA-E815E291A556}">
      <dgm:prSet/>
      <dgm:spPr/>
      <dgm:t>
        <a:bodyPr/>
        <a:lstStyle/>
        <a:p>
          <a:endParaRPr lang="da-DK"/>
        </a:p>
      </dgm:t>
    </dgm:pt>
    <dgm:pt modelId="{73B1BA70-2E05-4B4D-B01C-F1EC9268EA7E}" type="sibTrans" cxnId="{2B7E996F-BB15-4181-83CA-E815E291A556}">
      <dgm:prSet/>
      <dgm:spPr/>
      <dgm:t>
        <a:bodyPr/>
        <a:lstStyle/>
        <a:p>
          <a:endParaRPr lang="da-DK"/>
        </a:p>
      </dgm:t>
    </dgm:pt>
    <dgm:pt modelId="{94654144-5196-433C-B464-F97A203D04E4}">
      <dgm:prSet phldrT="[Tekst]" phldr="0"/>
      <dgm:spPr/>
      <dgm:t>
        <a:bodyPr/>
        <a:lstStyle/>
        <a:p>
          <a:r>
            <a:rPr lang="da-DK" dirty="0">
              <a:latin typeface="Calibri Light" panose="020F0302020204030204"/>
            </a:rPr>
            <a:t>2024-2026</a:t>
          </a:r>
          <a:endParaRPr lang="da-DK" dirty="0"/>
        </a:p>
      </dgm:t>
    </dgm:pt>
    <dgm:pt modelId="{509C7E40-0CB6-4186-9918-CCE57848B824}" type="parTrans" cxnId="{39D3ADC5-DC3A-440D-8FE8-53BFC1F1445D}">
      <dgm:prSet/>
      <dgm:spPr/>
      <dgm:t>
        <a:bodyPr/>
        <a:lstStyle/>
        <a:p>
          <a:endParaRPr lang="da-DK"/>
        </a:p>
      </dgm:t>
    </dgm:pt>
    <dgm:pt modelId="{B46955F0-B46A-4AA2-8200-40C28EEAD340}" type="sibTrans" cxnId="{39D3ADC5-DC3A-440D-8FE8-53BFC1F1445D}">
      <dgm:prSet/>
      <dgm:spPr/>
      <dgm:t>
        <a:bodyPr/>
        <a:lstStyle/>
        <a:p>
          <a:endParaRPr lang="da-DK"/>
        </a:p>
      </dgm:t>
    </dgm:pt>
    <dgm:pt modelId="{466D7ECE-3C14-4046-9E9C-CC1A05FE6B10}">
      <dgm:prSet phldrT="[Tekst]" phldr="0"/>
      <dgm:spPr/>
      <dgm:t>
        <a:bodyPr/>
        <a:lstStyle/>
        <a:p>
          <a:pPr>
            <a:defRPr b="1"/>
          </a:pPr>
          <a:r>
            <a:rPr lang="da-DK" dirty="0">
              <a:latin typeface="Calibri Light" panose="020F0302020204030204"/>
            </a:rPr>
            <a:t>Evalueringsrapport og Medicinsk Teknologi Vurdering</a:t>
          </a:r>
          <a:endParaRPr lang="da-DK" dirty="0"/>
        </a:p>
      </dgm:t>
    </dgm:pt>
    <dgm:pt modelId="{A2ADB8C8-3132-4D8A-9035-F84EEFC9F567}" type="parTrans" cxnId="{E3E0337D-BE67-49B1-B1AF-E05161D5D808}">
      <dgm:prSet/>
      <dgm:spPr/>
      <dgm:t>
        <a:bodyPr/>
        <a:lstStyle/>
        <a:p>
          <a:endParaRPr lang="da-DK"/>
        </a:p>
      </dgm:t>
    </dgm:pt>
    <dgm:pt modelId="{BAF278D7-D3B7-4C21-9D7F-FC2C55B8FADD}" type="sibTrans" cxnId="{E3E0337D-BE67-49B1-B1AF-E05161D5D808}">
      <dgm:prSet/>
      <dgm:spPr/>
      <dgm:t>
        <a:bodyPr/>
        <a:lstStyle/>
        <a:p>
          <a:endParaRPr lang="da-DK"/>
        </a:p>
      </dgm:t>
    </dgm:pt>
    <dgm:pt modelId="{36AA9DE7-CE24-4DFA-9E77-E866B806C1FD}">
      <dgm:prSet phldr="0"/>
      <dgm:spPr/>
      <dgm:t>
        <a:bodyPr/>
        <a:lstStyle/>
        <a:p>
          <a:pPr>
            <a:defRPr b="1"/>
          </a:pPr>
          <a:r>
            <a:rPr lang="da-DK" dirty="0">
              <a:latin typeface="Calibri Light" panose="020F0302020204030204"/>
            </a:rPr>
            <a:t>Politisk beslutning om national udrulning</a:t>
          </a:r>
        </a:p>
      </dgm:t>
    </dgm:pt>
    <dgm:pt modelId="{E6E4FB22-5D07-40C4-A5B4-C64BD5FB4436}" type="parTrans" cxnId="{0E10B7F9-2D63-4457-885A-F0BC322EA408}">
      <dgm:prSet/>
      <dgm:spPr/>
    </dgm:pt>
    <dgm:pt modelId="{9A06B5A0-B015-4AD3-BC4F-21093D4C3365}" type="sibTrans" cxnId="{0E10B7F9-2D63-4457-885A-F0BC322EA408}">
      <dgm:prSet/>
      <dgm:spPr/>
    </dgm:pt>
    <dgm:pt modelId="{51A7281A-BFF2-47EA-A871-131CFB3963FF}">
      <dgm:prSet phldr="0"/>
      <dgm:spPr/>
      <dgm:t>
        <a:bodyPr/>
        <a:lstStyle/>
        <a:p>
          <a:r>
            <a:rPr lang="da-DK" b="0" dirty="0">
              <a:latin typeface="Cambria Math"/>
              <a:ea typeface="Cambria Math"/>
            </a:rPr>
            <a:t>∼ </a:t>
          </a:r>
          <a:r>
            <a:rPr lang="da-DK" b="1" dirty="0">
              <a:latin typeface="Calibri Light" panose="020F0302020204030204"/>
            </a:rPr>
            <a:t>2028</a:t>
          </a:r>
          <a:endParaRPr lang="da-DK" dirty="0">
            <a:latin typeface="Calibri Light" panose="020F0302020204030204"/>
          </a:endParaRPr>
        </a:p>
      </dgm:t>
    </dgm:pt>
    <dgm:pt modelId="{37FBDD4C-D713-498F-9931-AAB2F117E5BD}" type="parTrans" cxnId="{9048BE26-29F1-43EF-9436-9ED748CCE0D8}">
      <dgm:prSet/>
      <dgm:spPr/>
    </dgm:pt>
    <dgm:pt modelId="{6D7A784C-4A1F-4002-9A06-BD7CF7EB10A9}" type="sibTrans" cxnId="{9048BE26-29F1-43EF-9436-9ED748CCE0D8}">
      <dgm:prSet/>
      <dgm:spPr/>
    </dgm:pt>
    <dgm:pt modelId="{307EFB8C-C480-49B0-B173-65FF5A4AE53C}">
      <dgm:prSet phldr="0"/>
      <dgm:spPr/>
      <dgm:t>
        <a:bodyPr/>
        <a:lstStyle/>
        <a:p>
          <a:r>
            <a:rPr lang="da-DK" b="1" dirty="0">
              <a:latin typeface="Calibri Light" panose="020F0302020204030204"/>
            </a:rPr>
            <a:t> </a:t>
          </a:r>
          <a:r>
            <a:rPr lang="da-DK" b="0" dirty="0">
              <a:latin typeface="Cambria Math"/>
              <a:ea typeface="Cambria Math"/>
            </a:rPr>
            <a:t>∼ </a:t>
          </a:r>
          <a:r>
            <a:rPr lang="da-DK" b="1" dirty="0">
              <a:latin typeface="Calibri Light" panose="020F0302020204030204"/>
            </a:rPr>
            <a:t>2027</a:t>
          </a:r>
          <a:endParaRPr lang="da-DK" dirty="0">
            <a:latin typeface="Calibri Light" panose="020F0302020204030204"/>
          </a:endParaRPr>
        </a:p>
      </dgm:t>
    </dgm:pt>
    <dgm:pt modelId="{B2FC901B-0444-4297-AE76-FE66575FCCA2}" type="parTrans" cxnId="{9BBAE771-ACC8-4F06-A17C-2B2C48B71D31}">
      <dgm:prSet/>
      <dgm:spPr/>
    </dgm:pt>
    <dgm:pt modelId="{A7F2BF5E-2D17-447C-8302-98C876529F26}" type="sibTrans" cxnId="{9BBAE771-ACC8-4F06-A17C-2B2C48B71D31}">
      <dgm:prSet/>
      <dgm:spPr/>
    </dgm:pt>
    <dgm:pt modelId="{2DF622DC-0461-40B9-B86D-907C597D055B}" type="pres">
      <dgm:prSet presAssocID="{2D4D1FEF-FCCF-4617-97B5-978794834DEE}" presName="root" presStyleCnt="0">
        <dgm:presLayoutVars>
          <dgm:chMax/>
          <dgm:chPref/>
          <dgm:animLvl val="lvl"/>
        </dgm:presLayoutVars>
      </dgm:prSet>
      <dgm:spPr/>
    </dgm:pt>
    <dgm:pt modelId="{FB41CDAC-B2D2-4F6F-9946-E164D1800B9F}" type="pres">
      <dgm:prSet presAssocID="{2D4D1FEF-FCCF-4617-97B5-978794834DEE}" presName="divider" presStyleLbl="fgAcc1" presStyleIdx="0" presStyleCnt="5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triangle" w="lg" len="lg"/>
        </a:ln>
        <a:effectLst/>
      </dgm:spPr>
    </dgm:pt>
    <dgm:pt modelId="{9F89673E-8731-45F3-BE8D-A0F13A191B20}" type="pres">
      <dgm:prSet presAssocID="{2D4D1FEF-FCCF-4617-97B5-978794834DEE}" presName="nodes" presStyleCnt="0">
        <dgm:presLayoutVars>
          <dgm:chMax/>
          <dgm:chPref/>
          <dgm:animLvl val="lvl"/>
        </dgm:presLayoutVars>
      </dgm:prSet>
      <dgm:spPr/>
    </dgm:pt>
    <dgm:pt modelId="{EB590586-5871-4767-9400-0DA474641DAD}" type="pres">
      <dgm:prSet presAssocID="{60D1A39F-9A5C-4DBC-B6FD-7DCB27542962}" presName="composite" presStyleCnt="0"/>
      <dgm:spPr/>
    </dgm:pt>
    <dgm:pt modelId="{2C3BCFDC-E30D-49B1-8E30-649F3F9BF04C}" type="pres">
      <dgm:prSet presAssocID="{60D1A39F-9A5C-4DBC-B6FD-7DCB27542962}" presName="ConnectorPoint" presStyleLbl="lnNode1" presStyleIdx="0" presStyleCnt="4"/>
      <dgm:spPr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05A2370C-E475-4FFC-9F69-C8C703C1AD04}" type="pres">
      <dgm:prSet presAssocID="{60D1A39F-9A5C-4DBC-B6FD-7DCB27542962}" presName="DropPinPlaceHolder" presStyleCnt="0"/>
      <dgm:spPr/>
    </dgm:pt>
    <dgm:pt modelId="{BE24F268-BCBA-4D99-844E-7E9301C984D7}" type="pres">
      <dgm:prSet presAssocID="{60D1A39F-9A5C-4DBC-B6FD-7DCB27542962}" presName="DropPin" presStyleLbl="alignNode1" presStyleIdx="0" presStyleCnt="4"/>
      <dgm:spPr/>
    </dgm:pt>
    <dgm:pt modelId="{E312CA7A-FB24-4F38-884D-5753010C190F}" type="pres">
      <dgm:prSet presAssocID="{60D1A39F-9A5C-4DBC-B6FD-7DCB27542962}" presName="Ellipse" presStyleLbl="fgAcc1" presStyleIdx="1" presStyleCnt="5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gm:spPr>
    </dgm:pt>
    <dgm:pt modelId="{9A496EC1-2104-4732-9625-30F837919339}" type="pres">
      <dgm:prSet presAssocID="{60D1A39F-9A5C-4DBC-B6FD-7DCB27542962}" presName="L2TextContainer" presStyleLbl="revTx" presStyleIdx="0" presStyleCnt="8">
        <dgm:presLayoutVars>
          <dgm:bulletEnabled val="1"/>
        </dgm:presLayoutVars>
      </dgm:prSet>
      <dgm:spPr/>
    </dgm:pt>
    <dgm:pt modelId="{172A9607-B6D4-47E4-962D-FD1CE74F8C55}" type="pres">
      <dgm:prSet presAssocID="{60D1A39F-9A5C-4DBC-B6FD-7DCB27542962}" presName="L1TextContainer" presStyleLbl="revTx" presStyleIdx="1" presStyleCnt="8">
        <dgm:presLayoutVars>
          <dgm:chMax val="1"/>
          <dgm:chPref val="1"/>
          <dgm:bulletEnabled val="1"/>
        </dgm:presLayoutVars>
      </dgm:prSet>
      <dgm:spPr/>
    </dgm:pt>
    <dgm:pt modelId="{0B6F6B48-DD3C-4CA1-A8D3-539968D01F59}" type="pres">
      <dgm:prSet presAssocID="{60D1A39F-9A5C-4DBC-B6FD-7DCB27542962}" presName="ConnectLine" presStyleLbl="sibTrans1D1" presStyleIdx="0" presStyleCnt="4"/>
      <dgm:spPr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gm:spPr>
    </dgm:pt>
    <dgm:pt modelId="{F7B1387E-F08C-48A2-8A84-81FDA3407D20}" type="pres">
      <dgm:prSet presAssocID="{60D1A39F-9A5C-4DBC-B6FD-7DCB27542962}" presName="EmptyPlaceHolder" presStyleCnt="0"/>
      <dgm:spPr/>
    </dgm:pt>
    <dgm:pt modelId="{243BDD10-CD03-4300-9840-52512DEF53C3}" type="pres">
      <dgm:prSet presAssocID="{E2787F95-6EE1-4F55-ACB1-CD315B58BCBD}" presName="spaceBetweenRectangles" presStyleCnt="0"/>
      <dgm:spPr/>
    </dgm:pt>
    <dgm:pt modelId="{BDD8DADA-1C71-4D67-95D2-A088086A33DE}" type="pres">
      <dgm:prSet presAssocID="{2D68305C-2259-442F-B44B-17922751B4A2}" presName="composite" presStyleCnt="0"/>
      <dgm:spPr/>
    </dgm:pt>
    <dgm:pt modelId="{9A05119E-3509-4311-BB2B-114E5D1C7C3F}" type="pres">
      <dgm:prSet presAssocID="{2D68305C-2259-442F-B44B-17922751B4A2}" presName="ConnectorPoint" presStyleLbl="lnNode1" presStyleIdx="1" presStyleCnt="4"/>
      <dgm:spPr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4AD6DD25-7D24-4F00-B109-63AA7A7FB9ED}" type="pres">
      <dgm:prSet presAssocID="{2D68305C-2259-442F-B44B-17922751B4A2}" presName="DropPinPlaceHolder" presStyleCnt="0"/>
      <dgm:spPr/>
    </dgm:pt>
    <dgm:pt modelId="{3E17AAF0-230B-4E8C-B48C-3AA95F54B58D}" type="pres">
      <dgm:prSet presAssocID="{2D68305C-2259-442F-B44B-17922751B4A2}" presName="DropPin" presStyleLbl="alignNode1" presStyleIdx="1" presStyleCnt="4"/>
      <dgm:spPr/>
    </dgm:pt>
    <dgm:pt modelId="{26BA17DD-12F4-401C-898C-76A6F140FF18}" type="pres">
      <dgm:prSet presAssocID="{2D68305C-2259-442F-B44B-17922751B4A2}" presName="Ellipse" presStyleLbl="fgAcc1" presStyleIdx="2" presStyleCnt="5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gm:spPr>
    </dgm:pt>
    <dgm:pt modelId="{857FD6A4-E3BE-42A4-B3C5-A6FFC2A13B3C}" type="pres">
      <dgm:prSet presAssocID="{2D68305C-2259-442F-B44B-17922751B4A2}" presName="L2TextContainer" presStyleLbl="revTx" presStyleIdx="2" presStyleCnt="8">
        <dgm:presLayoutVars>
          <dgm:bulletEnabled val="1"/>
        </dgm:presLayoutVars>
      </dgm:prSet>
      <dgm:spPr/>
    </dgm:pt>
    <dgm:pt modelId="{6402F580-0CCF-40ED-A647-0EF977AB45CD}" type="pres">
      <dgm:prSet presAssocID="{2D68305C-2259-442F-B44B-17922751B4A2}" presName="L1TextContainer" presStyleLbl="revTx" presStyleIdx="3" presStyleCnt="8">
        <dgm:presLayoutVars>
          <dgm:chMax val="1"/>
          <dgm:chPref val="1"/>
          <dgm:bulletEnabled val="1"/>
        </dgm:presLayoutVars>
      </dgm:prSet>
      <dgm:spPr/>
    </dgm:pt>
    <dgm:pt modelId="{D76A62F2-2DB6-4E0F-9FF8-6903C146EB18}" type="pres">
      <dgm:prSet presAssocID="{2D68305C-2259-442F-B44B-17922751B4A2}" presName="ConnectLine" presStyleLbl="sibTrans1D1" presStyleIdx="1" presStyleCnt="4"/>
      <dgm:spPr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gm:spPr>
    </dgm:pt>
    <dgm:pt modelId="{3B67A9EB-F94A-4158-821C-3878E7B11291}" type="pres">
      <dgm:prSet presAssocID="{2D68305C-2259-442F-B44B-17922751B4A2}" presName="EmptyPlaceHolder" presStyleCnt="0"/>
      <dgm:spPr/>
    </dgm:pt>
    <dgm:pt modelId="{1E762581-C9BB-46A5-9B85-2577664C1928}" type="pres">
      <dgm:prSet presAssocID="{73B1BA70-2E05-4B4D-B01C-F1EC9268EA7E}" presName="spaceBetweenRectangles" presStyleCnt="0"/>
      <dgm:spPr/>
    </dgm:pt>
    <dgm:pt modelId="{CC3192C6-F3F5-4670-A22D-D15B21E687DF}" type="pres">
      <dgm:prSet presAssocID="{466D7ECE-3C14-4046-9E9C-CC1A05FE6B10}" presName="composite" presStyleCnt="0"/>
      <dgm:spPr/>
    </dgm:pt>
    <dgm:pt modelId="{4EBBA20B-EDA8-463A-8647-30256DC8FBBE}" type="pres">
      <dgm:prSet presAssocID="{466D7ECE-3C14-4046-9E9C-CC1A05FE6B10}" presName="ConnectorPoint" presStyleLbl="lnNode1" presStyleIdx="2" presStyleCnt="4"/>
      <dgm:spPr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CED1EEBB-F7EE-4103-AE9A-ABBD7790CAD5}" type="pres">
      <dgm:prSet presAssocID="{466D7ECE-3C14-4046-9E9C-CC1A05FE6B10}" presName="DropPinPlaceHolder" presStyleCnt="0"/>
      <dgm:spPr/>
    </dgm:pt>
    <dgm:pt modelId="{E1421952-66BD-4CF1-81D9-6ECD0B49A074}" type="pres">
      <dgm:prSet presAssocID="{466D7ECE-3C14-4046-9E9C-CC1A05FE6B10}" presName="DropPin" presStyleLbl="alignNode1" presStyleIdx="2" presStyleCnt="4"/>
      <dgm:spPr/>
    </dgm:pt>
    <dgm:pt modelId="{53965322-58AE-45B9-8F3C-4E463AFD2E12}" type="pres">
      <dgm:prSet presAssocID="{466D7ECE-3C14-4046-9E9C-CC1A05FE6B10}" presName="Ellipse" presStyleLbl="fgAcc1" presStyleIdx="3" presStyleCnt="5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gm:spPr>
    </dgm:pt>
    <dgm:pt modelId="{43FC121C-034B-4596-A64D-6F3A7DA6B962}" type="pres">
      <dgm:prSet presAssocID="{466D7ECE-3C14-4046-9E9C-CC1A05FE6B10}" presName="L2TextContainer" presStyleLbl="revTx" presStyleIdx="4" presStyleCnt="8">
        <dgm:presLayoutVars>
          <dgm:bulletEnabled val="1"/>
        </dgm:presLayoutVars>
      </dgm:prSet>
      <dgm:spPr/>
    </dgm:pt>
    <dgm:pt modelId="{5B137733-DF3E-4866-86E1-63A694528DB9}" type="pres">
      <dgm:prSet presAssocID="{466D7ECE-3C14-4046-9E9C-CC1A05FE6B10}" presName="L1TextContainer" presStyleLbl="revTx" presStyleIdx="5" presStyleCnt="8">
        <dgm:presLayoutVars>
          <dgm:chMax val="1"/>
          <dgm:chPref val="1"/>
          <dgm:bulletEnabled val="1"/>
        </dgm:presLayoutVars>
      </dgm:prSet>
      <dgm:spPr/>
    </dgm:pt>
    <dgm:pt modelId="{8EB0A554-59C0-4CB4-8564-7533EED44600}" type="pres">
      <dgm:prSet presAssocID="{466D7ECE-3C14-4046-9E9C-CC1A05FE6B10}" presName="ConnectLine" presStyleLbl="sibTrans1D1" presStyleIdx="2" presStyleCnt="4"/>
      <dgm:spPr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gm:spPr>
    </dgm:pt>
    <dgm:pt modelId="{3D7EB286-3E25-4117-B0EA-146BD7F52955}" type="pres">
      <dgm:prSet presAssocID="{466D7ECE-3C14-4046-9E9C-CC1A05FE6B10}" presName="EmptyPlaceHolder" presStyleCnt="0"/>
      <dgm:spPr/>
    </dgm:pt>
    <dgm:pt modelId="{95AE6E99-FFA3-48E0-826F-7C73EE691F74}" type="pres">
      <dgm:prSet presAssocID="{BAF278D7-D3B7-4C21-9D7F-FC2C55B8FADD}" presName="spaceBetweenRectangles" presStyleCnt="0"/>
      <dgm:spPr/>
    </dgm:pt>
    <dgm:pt modelId="{E521DBA7-4DC3-4835-B82F-090CC35C56C9}" type="pres">
      <dgm:prSet presAssocID="{36AA9DE7-CE24-4DFA-9E77-E866B806C1FD}" presName="composite" presStyleCnt="0"/>
      <dgm:spPr/>
    </dgm:pt>
    <dgm:pt modelId="{094B4CEC-370F-4113-9AFB-C47E76570CFC}" type="pres">
      <dgm:prSet presAssocID="{36AA9DE7-CE24-4DFA-9E77-E866B806C1FD}" presName="ConnectorPoint" presStyleLbl="lnNode1" presStyleIdx="3" presStyleCnt="4"/>
      <dgm:spPr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FADD376B-053C-4841-ADAA-0B300E92807C}" type="pres">
      <dgm:prSet presAssocID="{36AA9DE7-CE24-4DFA-9E77-E866B806C1FD}" presName="DropPinPlaceHolder" presStyleCnt="0"/>
      <dgm:spPr/>
    </dgm:pt>
    <dgm:pt modelId="{49280090-93C2-47B3-A58B-0947A7107F15}" type="pres">
      <dgm:prSet presAssocID="{36AA9DE7-CE24-4DFA-9E77-E866B806C1FD}" presName="DropPin" presStyleLbl="alignNode1" presStyleIdx="3" presStyleCnt="4"/>
      <dgm:spPr/>
    </dgm:pt>
    <dgm:pt modelId="{85F9B48E-FB27-4D33-A584-7B94E2817EFF}" type="pres">
      <dgm:prSet presAssocID="{36AA9DE7-CE24-4DFA-9E77-E866B806C1FD}" presName="Ellipse" presStyleLbl="fgAcc1" presStyleIdx="4" presStyleCnt="5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gm:spPr>
    </dgm:pt>
    <dgm:pt modelId="{D91C5000-8961-47AE-93B9-60AF7E2B6FC0}" type="pres">
      <dgm:prSet presAssocID="{36AA9DE7-CE24-4DFA-9E77-E866B806C1FD}" presName="L2TextContainer" presStyleLbl="revTx" presStyleIdx="6" presStyleCnt="8">
        <dgm:presLayoutVars>
          <dgm:bulletEnabled val="1"/>
        </dgm:presLayoutVars>
      </dgm:prSet>
      <dgm:spPr/>
    </dgm:pt>
    <dgm:pt modelId="{0A6E2788-EFD8-47F6-AD5F-A54DBC669280}" type="pres">
      <dgm:prSet presAssocID="{36AA9DE7-CE24-4DFA-9E77-E866B806C1FD}" presName="L1TextContainer" presStyleLbl="revTx" presStyleIdx="7" presStyleCnt="8">
        <dgm:presLayoutVars>
          <dgm:chMax val="1"/>
          <dgm:chPref val="1"/>
          <dgm:bulletEnabled val="1"/>
        </dgm:presLayoutVars>
      </dgm:prSet>
      <dgm:spPr/>
    </dgm:pt>
    <dgm:pt modelId="{059D6931-E499-4389-A205-86C001886811}" type="pres">
      <dgm:prSet presAssocID="{36AA9DE7-CE24-4DFA-9E77-E866B806C1FD}" presName="ConnectLine" presStyleLbl="sibTrans1D1" presStyleIdx="3" presStyleCnt="4"/>
      <dgm:spPr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gm:spPr>
    </dgm:pt>
    <dgm:pt modelId="{EB92271D-74DB-4DE2-861A-7AA85CA77FE9}" type="pres">
      <dgm:prSet presAssocID="{36AA9DE7-CE24-4DFA-9E77-E866B806C1FD}" presName="EmptyPlaceHolder" presStyleCnt="0"/>
      <dgm:spPr/>
    </dgm:pt>
  </dgm:ptLst>
  <dgm:cxnLst>
    <dgm:cxn modelId="{FD16EF21-1019-4F09-B319-06808900DBE5}" type="presOf" srcId="{466D7ECE-3C14-4046-9E9C-CC1A05FE6B10}" destId="{5B137733-DF3E-4866-86E1-63A694528DB9}" srcOrd="0" destOrd="0" presId="urn:microsoft.com/office/officeart/2017/3/layout/DropPinTimeline"/>
    <dgm:cxn modelId="{EA213625-F6DB-46C8-A200-E2CA5C395EC6}" srcId="{60D1A39F-9A5C-4DBC-B6FD-7DCB27542962}" destId="{C83E114E-CEAB-44A9-8E51-6252F21FA5FD}" srcOrd="0" destOrd="0" parTransId="{EAAE1030-2814-4774-97D1-0E56B0C6AE20}" sibTransId="{503C3789-7822-4CDD-83DF-1B616326E1B1}"/>
    <dgm:cxn modelId="{9048BE26-29F1-43EF-9436-9ED748CCE0D8}" srcId="{36AA9DE7-CE24-4DFA-9E77-E866B806C1FD}" destId="{51A7281A-BFF2-47EA-A871-131CFB3963FF}" srcOrd="0" destOrd="0" parTransId="{37FBDD4C-D713-498F-9931-AAB2F117E5BD}" sibTransId="{6D7A784C-4A1F-4002-9A06-BD7CF7EB10A9}"/>
    <dgm:cxn modelId="{CED4345C-A001-4B76-AE26-C8B664D89D6C}" type="presOf" srcId="{C83E114E-CEAB-44A9-8E51-6252F21FA5FD}" destId="{9A496EC1-2104-4732-9625-30F837919339}" srcOrd="0" destOrd="0" presId="urn:microsoft.com/office/officeart/2017/3/layout/DropPinTimeline"/>
    <dgm:cxn modelId="{5733ED63-6983-47EB-BA42-61CE2644EE03}" type="presOf" srcId="{94654144-5196-433C-B464-F97A203D04E4}" destId="{857FD6A4-E3BE-42A4-B3C5-A6FFC2A13B3C}" srcOrd="0" destOrd="0" presId="urn:microsoft.com/office/officeart/2017/3/layout/DropPinTimeline"/>
    <dgm:cxn modelId="{2B7E996F-BB15-4181-83CA-E815E291A556}" srcId="{2D4D1FEF-FCCF-4617-97B5-978794834DEE}" destId="{2D68305C-2259-442F-B44B-17922751B4A2}" srcOrd="1" destOrd="0" parTransId="{DBB1F1FB-A5FC-4ECB-92EB-C51561D0CBCC}" sibTransId="{73B1BA70-2E05-4B4D-B01C-F1EC9268EA7E}"/>
    <dgm:cxn modelId="{9BBAE771-ACC8-4F06-A17C-2B2C48B71D31}" srcId="{466D7ECE-3C14-4046-9E9C-CC1A05FE6B10}" destId="{307EFB8C-C480-49B0-B173-65FF5A4AE53C}" srcOrd="0" destOrd="0" parTransId="{B2FC901B-0444-4297-AE76-FE66575FCCA2}" sibTransId="{A7F2BF5E-2D17-447C-8302-98C876529F26}"/>
    <dgm:cxn modelId="{CC7E8D77-A18C-4B6B-9C8B-2B3A7FFA4007}" type="presOf" srcId="{307EFB8C-C480-49B0-B173-65FF5A4AE53C}" destId="{43FC121C-034B-4596-A64D-6F3A7DA6B962}" srcOrd="0" destOrd="0" presId="urn:microsoft.com/office/officeart/2017/3/layout/DropPinTimeline"/>
    <dgm:cxn modelId="{E3E0337D-BE67-49B1-B1AF-E05161D5D808}" srcId="{2D4D1FEF-FCCF-4617-97B5-978794834DEE}" destId="{466D7ECE-3C14-4046-9E9C-CC1A05FE6B10}" srcOrd="2" destOrd="0" parTransId="{A2ADB8C8-3132-4D8A-9035-F84EEFC9F567}" sibTransId="{BAF278D7-D3B7-4C21-9D7F-FC2C55B8FADD}"/>
    <dgm:cxn modelId="{B756D388-C739-43E8-ABD7-F5F616B9348B}" type="presOf" srcId="{51A7281A-BFF2-47EA-A871-131CFB3963FF}" destId="{D91C5000-8961-47AE-93B9-60AF7E2B6FC0}" srcOrd="0" destOrd="0" presId="urn:microsoft.com/office/officeart/2017/3/layout/DropPinTimeline"/>
    <dgm:cxn modelId="{86458C9F-1C6D-43B2-8723-CFDCEBD8960B}" srcId="{2D4D1FEF-FCCF-4617-97B5-978794834DEE}" destId="{60D1A39F-9A5C-4DBC-B6FD-7DCB27542962}" srcOrd="0" destOrd="0" parTransId="{ED9F7A99-9D3E-437C-9381-9A6E1773E3CC}" sibTransId="{E2787F95-6EE1-4F55-ACB1-CD315B58BCBD}"/>
    <dgm:cxn modelId="{BD3752B8-6775-4370-910B-76F3BC21F097}" type="presOf" srcId="{36AA9DE7-CE24-4DFA-9E77-E866B806C1FD}" destId="{0A6E2788-EFD8-47F6-AD5F-A54DBC669280}" srcOrd="0" destOrd="0" presId="urn:microsoft.com/office/officeart/2017/3/layout/DropPinTimeline"/>
    <dgm:cxn modelId="{39D3ADC5-DC3A-440D-8FE8-53BFC1F1445D}" srcId="{2D68305C-2259-442F-B44B-17922751B4A2}" destId="{94654144-5196-433C-B464-F97A203D04E4}" srcOrd="0" destOrd="0" parTransId="{509C7E40-0CB6-4186-9918-CCE57848B824}" sibTransId="{B46955F0-B46A-4AA2-8200-40C28EEAD340}"/>
    <dgm:cxn modelId="{51A4D1C7-7FB2-4F33-83AE-040FB0C459AB}" type="presOf" srcId="{2D68305C-2259-442F-B44B-17922751B4A2}" destId="{6402F580-0CCF-40ED-A647-0EF977AB45CD}" srcOrd="0" destOrd="0" presId="urn:microsoft.com/office/officeart/2017/3/layout/DropPinTimeline"/>
    <dgm:cxn modelId="{B5C50FDE-9E6B-41DC-B147-FD009D64D39E}" type="presOf" srcId="{60D1A39F-9A5C-4DBC-B6FD-7DCB27542962}" destId="{172A9607-B6D4-47E4-962D-FD1CE74F8C55}" srcOrd="0" destOrd="0" presId="urn:microsoft.com/office/officeart/2017/3/layout/DropPinTimeline"/>
    <dgm:cxn modelId="{37B908EB-1CEE-470C-A82C-A42E359859E7}" type="presOf" srcId="{2D4D1FEF-FCCF-4617-97B5-978794834DEE}" destId="{2DF622DC-0461-40B9-B86D-907C597D055B}" srcOrd="0" destOrd="0" presId="urn:microsoft.com/office/officeart/2017/3/layout/DropPinTimeline"/>
    <dgm:cxn modelId="{0E10B7F9-2D63-4457-885A-F0BC322EA408}" srcId="{2D4D1FEF-FCCF-4617-97B5-978794834DEE}" destId="{36AA9DE7-CE24-4DFA-9E77-E866B806C1FD}" srcOrd="3" destOrd="0" parTransId="{E6E4FB22-5D07-40C4-A5B4-C64BD5FB4436}" sibTransId="{9A06B5A0-B015-4AD3-BC4F-21093D4C3365}"/>
    <dgm:cxn modelId="{D3DA4C40-5FC6-4B5F-94A6-C16AC5BF5705}" type="presParOf" srcId="{2DF622DC-0461-40B9-B86D-907C597D055B}" destId="{FB41CDAC-B2D2-4F6F-9946-E164D1800B9F}" srcOrd="0" destOrd="0" presId="urn:microsoft.com/office/officeart/2017/3/layout/DropPinTimeline"/>
    <dgm:cxn modelId="{6590D926-D5C6-4639-AA52-6F415FEA9414}" type="presParOf" srcId="{2DF622DC-0461-40B9-B86D-907C597D055B}" destId="{9F89673E-8731-45F3-BE8D-A0F13A191B20}" srcOrd="1" destOrd="0" presId="urn:microsoft.com/office/officeart/2017/3/layout/DropPinTimeline"/>
    <dgm:cxn modelId="{875D86D3-3211-4D28-993C-9777ED3AB4E5}" type="presParOf" srcId="{9F89673E-8731-45F3-BE8D-A0F13A191B20}" destId="{EB590586-5871-4767-9400-0DA474641DAD}" srcOrd="0" destOrd="0" presId="urn:microsoft.com/office/officeart/2017/3/layout/DropPinTimeline"/>
    <dgm:cxn modelId="{F223E7ED-B815-4DB6-A735-10BDE0177E03}" type="presParOf" srcId="{EB590586-5871-4767-9400-0DA474641DAD}" destId="{2C3BCFDC-E30D-49B1-8E30-649F3F9BF04C}" srcOrd="0" destOrd="0" presId="urn:microsoft.com/office/officeart/2017/3/layout/DropPinTimeline"/>
    <dgm:cxn modelId="{5295CDAC-B411-43CC-BCD1-DF8CD6B7A669}" type="presParOf" srcId="{EB590586-5871-4767-9400-0DA474641DAD}" destId="{05A2370C-E475-4FFC-9F69-C8C703C1AD04}" srcOrd="1" destOrd="0" presId="urn:microsoft.com/office/officeart/2017/3/layout/DropPinTimeline"/>
    <dgm:cxn modelId="{05BE2156-ABA5-4325-8FBC-BAF25931F9B0}" type="presParOf" srcId="{05A2370C-E475-4FFC-9F69-C8C703C1AD04}" destId="{BE24F268-BCBA-4D99-844E-7E9301C984D7}" srcOrd="0" destOrd="0" presId="urn:microsoft.com/office/officeart/2017/3/layout/DropPinTimeline"/>
    <dgm:cxn modelId="{52E283E3-4C84-4A09-9D90-299B5C4D041F}" type="presParOf" srcId="{05A2370C-E475-4FFC-9F69-C8C703C1AD04}" destId="{E312CA7A-FB24-4F38-884D-5753010C190F}" srcOrd="1" destOrd="0" presId="urn:microsoft.com/office/officeart/2017/3/layout/DropPinTimeline"/>
    <dgm:cxn modelId="{21DE9B0F-8780-4919-B486-F948686969A4}" type="presParOf" srcId="{EB590586-5871-4767-9400-0DA474641DAD}" destId="{9A496EC1-2104-4732-9625-30F837919339}" srcOrd="2" destOrd="0" presId="urn:microsoft.com/office/officeart/2017/3/layout/DropPinTimeline"/>
    <dgm:cxn modelId="{16263095-AB62-4F35-AD3B-9ADD662C1FB1}" type="presParOf" srcId="{EB590586-5871-4767-9400-0DA474641DAD}" destId="{172A9607-B6D4-47E4-962D-FD1CE74F8C55}" srcOrd="3" destOrd="0" presId="urn:microsoft.com/office/officeart/2017/3/layout/DropPinTimeline"/>
    <dgm:cxn modelId="{23298379-B43B-4D8E-8E5F-D15C22B29CBC}" type="presParOf" srcId="{EB590586-5871-4767-9400-0DA474641DAD}" destId="{0B6F6B48-DD3C-4CA1-A8D3-539968D01F59}" srcOrd="4" destOrd="0" presId="urn:microsoft.com/office/officeart/2017/3/layout/DropPinTimeline"/>
    <dgm:cxn modelId="{CF72DBFC-5C59-42B0-B95B-7E5FE0C9AD57}" type="presParOf" srcId="{EB590586-5871-4767-9400-0DA474641DAD}" destId="{F7B1387E-F08C-48A2-8A84-81FDA3407D20}" srcOrd="5" destOrd="0" presId="urn:microsoft.com/office/officeart/2017/3/layout/DropPinTimeline"/>
    <dgm:cxn modelId="{19E764BA-7987-470A-A4B4-454EB49C2F0E}" type="presParOf" srcId="{9F89673E-8731-45F3-BE8D-A0F13A191B20}" destId="{243BDD10-CD03-4300-9840-52512DEF53C3}" srcOrd="1" destOrd="0" presId="urn:microsoft.com/office/officeart/2017/3/layout/DropPinTimeline"/>
    <dgm:cxn modelId="{2F55CE43-11F5-4D6B-8966-83FD0721121B}" type="presParOf" srcId="{9F89673E-8731-45F3-BE8D-A0F13A191B20}" destId="{BDD8DADA-1C71-4D67-95D2-A088086A33DE}" srcOrd="2" destOrd="0" presId="urn:microsoft.com/office/officeart/2017/3/layout/DropPinTimeline"/>
    <dgm:cxn modelId="{D9AFB504-A022-45D7-B378-C887C44C7972}" type="presParOf" srcId="{BDD8DADA-1C71-4D67-95D2-A088086A33DE}" destId="{9A05119E-3509-4311-BB2B-114E5D1C7C3F}" srcOrd="0" destOrd="0" presId="urn:microsoft.com/office/officeart/2017/3/layout/DropPinTimeline"/>
    <dgm:cxn modelId="{A4164493-4CFE-4386-ADAF-534F52EA0451}" type="presParOf" srcId="{BDD8DADA-1C71-4D67-95D2-A088086A33DE}" destId="{4AD6DD25-7D24-4F00-B109-63AA7A7FB9ED}" srcOrd="1" destOrd="0" presId="urn:microsoft.com/office/officeart/2017/3/layout/DropPinTimeline"/>
    <dgm:cxn modelId="{2181EA68-FD73-4657-8CBA-3E35136A4837}" type="presParOf" srcId="{4AD6DD25-7D24-4F00-B109-63AA7A7FB9ED}" destId="{3E17AAF0-230B-4E8C-B48C-3AA95F54B58D}" srcOrd="0" destOrd="0" presId="urn:microsoft.com/office/officeart/2017/3/layout/DropPinTimeline"/>
    <dgm:cxn modelId="{39946A9A-0FB1-4A2E-AAFE-A1103FD4FB8C}" type="presParOf" srcId="{4AD6DD25-7D24-4F00-B109-63AA7A7FB9ED}" destId="{26BA17DD-12F4-401C-898C-76A6F140FF18}" srcOrd="1" destOrd="0" presId="urn:microsoft.com/office/officeart/2017/3/layout/DropPinTimeline"/>
    <dgm:cxn modelId="{C2018851-FC72-4FD2-9217-1D292F552382}" type="presParOf" srcId="{BDD8DADA-1C71-4D67-95D2-A088086A33DE}" destId="{857FD6A4-E3BE-42A4-B3C5-A6FFC2A13B3C}" srcOrd="2" destOrd="0" presId="urn:microsoft.com/office/officeart/2017/3/layout/DropPinTimeline"/>
    <dgm:cxn modelId="{B178FA86-362B-4241-AA92-CBCE645A07C4}" type="presParOf" srcId="{BDD8DADA-1C71-4D67-95D2-A088086A33DE}" destId="{6402F580-0CCF-40ED-A647-0EF977AB45CD}" srcOrd="3" destOrd="0" presId="urn:microsoft.com/office/officeart/2017/3/layout/DropPinTimeline"/>
    <dgm:cxn modelId="{ED2BB534-FF49-43D0-8FFE-01E0AAC8EC34}" type="presParOf" srcId="{BDD8DADA-1C71-4D67-95D2-A088086A33DE}" destId="{D76A62F2-2DB6-4E0F-9FF8-6903C146EB18}" srcOrd="4" destOrd="0" presId="urn:microsoft.com/office/officeart/2017/3/layout/DropPinTimeline"/>
    <dgm:cxn modelId="{58D79A4E-2096-447E-94BD-161565140D7D}" type="presParOf" srcId="{BDD8DADA-1C71-4D67-95D2-A088086A33DE}" destId="{3B67A9EB-F94A-4158-821C-3878E7B11291}" srcOrd="5" destOrd="0" presId="urn:microsoft.com/office/officeart/2017/3/layout/DropPinTimeline"/>
    <dgm:cxn modelId="{B2ADAFF6-7C10-4D60-A90C-A038C3AB09C6}" type="presParOf" srcId="{9F89673E-8731-45F3-BE8D-A0F13A191B20}" destId="{1E762581-C9BB-46A5-9B85-2577664C1928}" srcOrd="3" destOrd="0" presId="urn:microsoft.com/office/officeart/2017/3/layout/DropPinTimeline"/>
    <dgm:cxn modelId="{71AA5EDF-A003-4ECC-92C7-FB50E87F99B5}" type="presParOf" srcId="{9F89673E-8731-45F3-BE8D-A0F13A191B20}" destId="{CC3192C6-F3F5-4670-A22D-D15B21E687DF}" srcOrd="4" destOrd="0" presId="urn:microsoft.com/office/officeart/2017/3/layout/DropPinTimeline"/>
    <dgm:cxn modelId="{8651B22D-80D2-47BE-82ED-5DDBE094A3C5}" type="presParOf" srcId="{CC3192C6-F3F5-4670-A22D-D15B21E687DF}" destId="{4EBBA20B-EDA8-463A-8647-30256DC8FBBE}" srcOrd="0" destOrd="0" presId="urn:microsoft.com/office/officeart/2017/3/layout/DropPinTimeline"/>
    <dgm:cxn modelId="{01F1B432-730A-4EFB-9876-56FB34D93975}" type="presParOf" srcId="{CC3192C6-F3F5-4670-A22D-D15B21E687DF}" destId="{CED1EEBB-F7EE-4103-AE9A-ABBD7790CAD5}" srcOrd="1" destOrd="0" presId="urn:microsoft.com/office/officeart/2017/3/layout/DropPinTimeline"/>
    <dgm:cxn modelId="{CFB611B4-39B7-4270-90AB-FFD7E8F1F5CD}" type="presParOf" srcId="{CED1EEBB-F7EE-4103-AE9A-ABBD7790CAD5}" destId="{E1421952-66BD-4CF1-81D9-6ECD0B49A074}" srcOrd="0" destOrd="0" presId="urn:microsoft.com/office/officeart/2017/3/layout/DropPinTimeline"/>
    <dgm:cxn modelId="{66C8DED6-BE91-4DF9-A5C0-2FCD03F0D2D6}" type="presParOf" srcId="{CED1EEBB-F7EE-4103-AE9A-ABBD7790CAD5}" destId="{53965322-58AE-45B9-8F3C-4E463AFD2E12}" srcOrd="1" destOrd="0" presId="urn:microsoft.com/office/officeart/2017/3/layout/DropPinTimeline"/>
    <dgm:cxn modelId="{1EA4AC26-0277-46F8-971D-353866C585E2}" type="presParOf" srcId="{CC3192C6-F3F5-4670-A22D-D15B21E687DF}" destId="{43FC121C-034B-4596-A64D-6F3A7DA6B962}" srcOrd="2" destOrd="0" presId="urn:microsoft.com/office/officeart/2017/3/layout/DropPinTimeline"/>
    <dgm:cxn modelId="{7823D918-0552-4481-98D7-74861B61944D}" type="presParOf" srcId="{CC3192C6-F3F5-4670-A22D-D15B21E687DF}" destId="{5B137733-DF3E-4866-86E1-63A694528DB9}" srcOrd="3" destOrd="0" presId="urn:microsoft.com/office/officeart/2017/3/layout/DropPinTimeline"/>
    <dgm:cxn modelId="{68C4DCBC-981C-4807-A317-B0845DA0E87A}" type="presParOf" srcId="{CC3192C6-F3F5-4670-A22D-D15B21E687DF}" destId="{8EB0A554-59C0-4CB4-8564-7533EED44600}" srcOrd="4" destOrd="0" presId="urn:microsoft.com/office/officeart/2017/3/layout/DropPinTimeline"/>
    <dgm:cxn modelId="{4D829A88-011A-4415-AAEB-04B0A9F9F994}" type="presParOf" srcId="{CC3192C6-F3F5-4670-A22D-D15B21E687DF}" destId="{3D7EB286-3E25-4117-B0EA-146BD7F52955}" srcOrd="5" destOrd="0" presId="urn:microsoft.com/office/officeart/2017/3/layout/DropPinTimeline"/>
    <dgm:cxn modelId="{9535363F-C7CC-45BE-9304-6F11E0D5BDE4}" type="presParOf" srcId="{9F89673E-8731-45F3-BE8D-A0F13A191B20}" destId="{95AE6E99-FFA3-48E0-826F-7C73EE691F74}" srcOrd="5" destOrd="0" presId="urn:microsoft.com/office/officeart/2017/3/layout/DropPinTimeline"/>
    <dgm:cxn modelId="{EB80BAE4-4E44-44B8-B360-121CC152275E}" type="presParOf" srcId="{9F89673E-8731-45F3-BE8D-A0F13A191B20}" destId="{E521DBA7-4DC3-4835-B82F-090CC35C56C9}" srcOrd="6" destOrd="0" presId="urn:microsoft.com/office/officeart/2017/3/layout/DropPinTimeline"/>
    <dgm:cxn modelId="{B37354F9-6A38-4F67-B7AA-DD6362F838B2}" type="presParOf" srcId="{E521DBA7-4DC3-4835-B82F-090CC35C56C9}" destId="{094B4CEC-370F-4113-9AFB-C47E76570CFC}" srcOrd="0" destOrd="0" presId="urn:microsoft.com/office/officeart/2017/3/layout/DropPinTimeline"/>
    <dgm:cxn modelId="{3D822FBC-9D64-45AC-BA4C-F5D962597610}" type="presParOf" srcId="{E521DBA7-4DC3-4835-B82F-090CC35C56C9}" destId="{FADD376B-053C-4841-ADAA-0B300E92807C}" srcOrd="1" destOrd="0" presId="urn:microsoft.com/office/officeart/2017/3/layout/DropPinTimeline"/>
    <dgm:cxn modelId="{717827BF-BD95-4AEE-8371-B423941100A2}" type="presParOf" srcId="{FADD376B-053C-4841-ADAA-0B300E92807C}" destId="{49280090-93C2-47B3-A58B-0947A7107F15}" srcOrd="0" destOrd="0" presId="urn:microsoft.com/office/officeart/2017/3/layout/DropPinTimeline"/>
    <dgm:cxn modelId="{A8C7C646-4903-4C96-ABBC-4FF8DE6EABD7}" type="presParOf" srcId="{FADD376B-053C-4841-ADAA-0B300E92807C}" destId="{85F9B48E-FB27-4D33-A584-7B94E2817EFF}" srcOrd="1" destOrd="0" presId="urn:microsoft.com/office/officeart/2017/3/layout/DropPinTimeline"/>
    <dgm:cxn modelId="{FFE9E033-3C39-49A7-ADBF-68A67BF9FD8E}" type="presParOf" srcId="{E521DBA7-4DC3-4835-B82F-090CC35C56C9}" destId="{D91C5000-8961-47AE-93B9-60AF7E2B6FC0}" srcOrd="2" destOrd="0" presId="urn:microsoft.com/office/officeart/2017/3/layout/DropPinTimeline"/>
    <dgm:cxn modelId="{1EA16BC8-180A-428A-B32A-5D29B979C518}" type="presParOf" srcId="{E521DBA7-4DC3-4835-B82F-090CC35C56C9}" destId="{0A6E2788-EFD8-47F6-AD5F-A54DBC669280}" srcOrd="3" destOrd="0" presId="urn:microsoft.com/office/officeart/2017/3/layout/DropPinTimeline"/>
    <dgm:cxn modelId="{96ACF44C-2B6F-465D-BBA7-6CBE86013114}" type="presParOf" srcId="{E521DBA7-4DC3-4835-B82F-090CC35C56C9}" destId="{059D6931-E499-4389-A205-86C001886811}" srcOrd="4" destOrd="0" presId="urn:microsoft.com/office/officeart/2017/3/layout/DropPinTimeline"/>
    <dgm:cxn modelId="{0A91E42D-9550-4732-A6DB-854C9711B995}" type="presParOf" srcId="{E521DBA7-4DC3-4835-B82F-090CC35C56C9}" destId="{EB92271D-74DB-4DE2-861A-7AA85CA77FE9}" srcOrd="5" destOrd="0" presId="urn:microsoft.com/office/officeart/2017/3/layout/DropPinTimeline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C37D2A-D032-47D2-9CD1-F03E64E36C0A}">
      <dsp:nvSpPr>
        <dsp:cNvPr id="0" name=""/>
        <dsp:cNvSpPr/>
      </dsp:nvSpPr>
      <dsp:spPr>
        <a:xfrm>
          <a:off x="3709972" y="0"/>
          <a:ext cx="3709972" cy="1597433"/>
        </a:xfrm>
        <a:prstGeom prst="trapezoid">
          <a:avLst>
            <a:gd name="adj" fmla="val 116123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a-DK" sz="1400" kern="1200" dirty="0"/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400" b="1" kern="1200" dirty="0"/>
            <a:t>Tertiær</a:t>
          </a:r>
          <a:r>
            <a:rPr lang="da-DK" sz="1400" kern="1200" dirty="0"/>
            <a:t>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400" b="1" kern="1200" dirty="0"/>
            <a:t>forebyggelse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400" kern="1200" dirty="0"/>
            <a:t>Rehabilitering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400" kern="1200" dirty="0"/>
            <a:t>Forebygge komplikationer/senfølger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400" kern="1200" dirty="0"/>
            <a:t>Forbedre livskvalitet</a:t>
          </a:r>
        </a:p>
      </dsp:txBody>
      <dsp:txXfrm>
        <a:off x="3709972" y="0"/>
        <a:ext cx="3709972" cy="1597433"/>
      </dsp:txXfrm>
    </dsp:sp>
    <dsp:sp modelId="{DD2F225B-0300-47D6-8089-36AD3CDC283B}">
      <dsp:nvSpPr>
        <dsp:cNvPr id="0" name=""/>
        <dsp:cNvSpPr/>
      </dsp:nvSpPr>
      <dsp:spPr>
        <a:xfrm>
          <a:off x="1854986" y="1597433"/>
          <a:ext cx="7419944" cy="1597433"/>
        </a:xfrm>
        <a:prstGeom prst="trapezoid">
          <a:avLst>
            <a:gd name="adj" fmla="val 116123"/>
          </a:avLst>
        </a:prstGeom>
        <a:solidFill>
          <a:schemeClr val="accent4">
            <a:hueOff val="4900445"/>
            <a:satOff val="-20388"/>
            <a:lumOff val="480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2300" b="1" kern="1200" dirty="0"/>
            <a:t>Sekundær forebyggelse</a:t>
          </a:r>
        </a:p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800" kern="1200" dirty="0"/>
            <a:t>Screening af individer i risiko, kontrol af risikofaktorer og tidlig intervention</a:t>
          </a:r>
        </a:p>
      </dsp:txBody>
      <dsp:txXfrm>
        <a:off x="3153476" y="1597433"/>
        <a:ext cx="4822964" cy="1597433"/>
      </dsp:txXfrm>
    </dsp:sp>
    <dsp:sp modelId="{56576C86-C63E-4261-A178-58204A0B34F9}">
      <dsp:nvSpPr>
        <dsp:cNvPr id="0" name=""/>
        <dsp:cNvSpPr/>
      </dsp:nvSpPr>
      <dsp:spPr>
        <a:xfrm>
          <a:off x="0" y="3194866"/>
          <a:ext cx="11129917" cy="1597433"/>
        </a:xfrm>
        <a:prstGeom prst="trapezoid">
          <a:avLst>
            <a:gd name="adj" fmla="val 116123"/>
          </a:avLst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2900" b="1" kern="1200" dirty="0"/>
            <a:t>Primære forebyggelse</a:t>
          </a:r>
        </a:p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800" kern="1200" dirty="0"/>
            <a:t>Sundhedsfremme og adressere risikofaktorer</a:t>
          </a:r>
        </a:p>
      </dsp:txBody>
      <dsp:txXfrm>
        <a:off x="1947735" y="3194866"/>
        <a:ext cx="7234446" cy="159743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8209D3-E570-49CE-9D07-4B98DAD99D79}">
      <dsp:nvSpPr>
        <dsp:cNvPr id="0" name=""/>
        <dsp:cNvSpPr/>
      </dsp:nvSpPr>
      <dsp:spPr>
        <a:xfrm>
          <a:off x="0" y="2703"/>
          <a:ext cx="6900512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B8ABFD-4E5C-4885-98E2-3AD4F9695D95}">
      <dsp:nvSpPr>
        <dsp:cNvPr id="0" name=""/>
        <dsp:cNvSpPr/>
      </dsp:nvSpPr>
      <dsp:spPr>
        <a:xfrm>
          <a:off x="0" y="2703"/>
          <a:ext cx="6900512" cy="18435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5260" tIns="175260" rIns="175260" bIns="175260" numCol="1" spcCol="1270" anchor="t" anchorCtr="0">
          <a:noAutofit/>
        </a:bodyPr>
        <a:lstStyle/>
        <a:p>
          <a:pPr marL="0" lvl="0" indent="0" algn="l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4600" kern="1200" dirty="0"/>
            <a:t>Flere tidlige lungecancere detekteret</a:t>
          </a:r>
          <a:endParaRPr lang="en-US" sz="4600" kern="1200" dirty="0"/>
        </a:p>
      </dsp:txBody>
      <dsp:txXfrm>
        <a:off x="0" y="2703"/>
        <a:ext cx="6900512" cy="1843578"/>
      </dsp:txXfrm>
    </dsp:sp>
    <dsp:sp modelId="{E84AF433-3882-4D89-B176-11D2AA13B4D6}">
      <dsp:nvSpPr>
        <dsp:cNvPr id="0" name=""/>
        <dsp:cNvSpPr/>
      </dsp:nvSpPr>
      <dsp:spPr>
        <a:xfrm>
          <a:off x="0" y="1846281"/>
          <a:ext cx="6900512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C9BE3C-DD8B-401F-BA8D-A4C867DCFC7E}">
      <dsp:nvSpPr>
        <dsp:cNvPr id="0" name=""/>
        <dsp:cNvSpPr/>
      </dsp:nvSpPr>
      <dsp:spPr>
        <a:xfrm>
          <a:off x="0" y="1846281"/>
          <a:ext cx="6900512" cy="18435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5260" tIns="175260" rIns="175260" bIns="175260" numCol="1" spcCol="1270" anchor="t" anchorCtr="0">
          <a:noAutofit/>
        </a:bodyPr>
        <a:lstStyle/>
        <a:p>
          <a:pPr marL="0" lvl="0" indent="0" algn="l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4600" kern="1200"/>
            <a:t>Færre fremskredne lungecancere</a:t>
          </a:r>
          <a:endParaRPr lang="en-US" sz="4600" kern="1200"/>
        </a:p>
      </dsp:txBody>
      <dsp:txXfrm>
        <a:off x="0" y="1846281"/>
        <a:ext cx="6900512" cy="1843578"/>
      </dsp:txXfrm>
    </dsp:sp>
    <dsp:sp modelId="{217A93DC-5543-4037-B2D3-B3D5B6A39E37}">
      <dsp:nvSpPr>
        <dsp:cNvPr id="0" name=""/>
        <dsp:cNvSpPr/>
      </dsp:nvSpPr>
      <dsp:spPr>
        <a:xfrm>
          <a:off x="0" y="3689859"/>
          <a:ext cx="6900512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46F9028-BD17-439E-AA9E-68BBD4AA269E}">
      <dsp:nvSpPr>
        <dsp:cNvPr id="0" name=""/>
        <dsp:cNvSpPr/>
      </dsp:nvSpPr>
      <dsp:spPr>
        <a:xfrm>
          <a:off x="0" y="3689859"/>
          <a:ext cx="6900512" cy="18435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5260" tIns="175260" rIns="175260" bIns="175260" numCol="1" spcCol="1270" anchor="t" anchorCtr="0">
          <a:noAutofit/>
        </a:bodyPr>
        <a:lstStyle/>
        <a:p>
          <a:pPr marL="0" lvl="0" indent="0" algn="l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4600" kern="1200" dirty="0"/>
            <a:t>Reduktion i </a:t>
          </a:r>
          <a:r>
            <a:rPr lang="da-DK" sz="4600" kern="1200" dirty="0" err="1"/>
            <a:t>sygdomspecifik</a:t>
          </a:r>
          <a:r>
            <a:rPr lang="da-DK" sz="4600" kern="1200" dirty="0"/>
            <a:t> og total dødelighed</a:t>
          </a:r>
          <a:endParaRPr lang="en-US" sz="4600" kern="1200" dirty="0"/>
        </a:p>
      </dsp:txBody>
      <dsp:txXfrm>
        <a:off x="0" y="3689859"/>
        <a:ext cx="6900512" cy="184357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E4E8B0-3F13-4324-A052-9F3D735554A4}">
      <dsp:nvSpPr>
        <dsp:cNvPr id="0" name=""/>
        <dsp:cNvSpPr/>
      </dsp:nvSpPr>
      <dsp:spPr>
        <a:xfrm>
          <a:off x="0" y="675"/>
          <a:ext cx="6900512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2AEFB7-F423-4EA5-9B08-E58020603829}">
      <dsp:nvSpPr>
        <dsp:cNvPr id="0" name=""/>
        <dsp:cNvSpPr/>
      </dsp:nvSpPr>
      <dsp:spPr>
        <a:xfrm>
          <a:off x="0" y="675"/>
          <a:ext cx="6900512" cy="11069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800" kern="1200" dirty="0"/>
            <a:t>Falsk positive fund – </a:t>
          </a:r>
          <a:r>
            <a:rPr lang="da-DK" sz="1800" kern="1200" dirty="0" err="1"/>
            <a:t>volumetri</a:t>
          </a:r>
          <a:r>
            <a:rPr lang="da-DK" sz="1800" kern="1200" dirty="0"/>
            <a:t> og forbedret risikostratificering af screeningsfund</a:t>
          </a:r>
          <a:endParaRPr lang="en-US" sz="1800" kern="1200" dirty="0"/>
        </a:p>
      </dsp:txBody>
      <dsp:txXfrm>
        <a:off x="0" y="675"/>
        <a:ext cx="6900512" cy="1106957"/>
      </dsp:txXfrm>
    </dsp:sp>
    <dsp:sp modelId="{46E6B420-2528-45B3-BD18-C9424B00A6F0}">
      <dsp:nvSpPr>
        <dsp:cNvPr id="0" name=""/>
        <dsp:cNvSpPr/>
      </dsp:nvSpPr>
      <dsp:spPr>
        <a:xfrm>
          <a:off x="0" y="1107633"/>
          <a:ext cx="6900512" cy="0"/>
        </a:xfrm>
        <a:prstGeom prst="line">
          <a:avLst/>
        </a:prstGeom>
        <a:solidFill>
          <a:schemeClr val="accent2">
            <a:hueOff val="-363841"/>
            <a:satOff val="-20982"/>
            <a:lumOff val="2157"/>
            <a:alphaOff val="0"/>
          </a:schemeClr>
        </a:solidFill>
        <a:ln w="12700" cap="flat" cmpd="sng" algn="ctr">
          <a:solidFill>
            <a:schemeClr val="accent2">
              <a:hueOff val="-363841"/>
              <a:satOff val="-20982"/>
              <a:lumOff val="215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B87C840-8DE5-4083-84E2-04FDF6627345}">
      <dsp:nvSpPr>
        <dsp:cNvPr id="0" name=""/>
        <dsp:cNvSpPr/>
      </dsp:nvSpPr>
      <dsp:spPr>
        <a:xfrm>
          <a:off x="0" y="1107633"/>
          <a:ext cx="6900512" cy="11069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800" kern="1200" dirty="0"/>
            <a:t>Overdiagnostik – NELSON 19.7% efter 10 år - 8.9% efter 11 år. 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800" kern="1200" dirty="0" err="1"/>
            <a:t>Leadtime</a:t>
          </a:r>
          <a:r>
            <a:rPr lang="da-DK" sz="1800" kern="1200" dirty="0"/>
            <a:t> 9-12 år </a:t>
          </a:r>
          <a:endParaRPr lang="en-US" sz="1800" kern="1200" dirty="0"/>
        </a:p>
      </dsp:txBody>
      <dsp:txXfrm>
        <a:off x="0" y="1107633"/>
        <a:ext cx="6900512" cy="1106957"/>
      </dsp:txXfrm>
    </dsp:sp>
    <dsp:sp modelId="{40E1E62A-D5E6-4351-8661-F0A0F312C154}">
      <dsp:nvSpPr>
        <dsp:cNvPr id="0" name=""/>
        <dsp:cNvSpPr/>
      </dsp:nvSpPr>
      <dsp:spPr>
        <a:xfrm>
          <a:off x="0" y="2214591"/>
          <a:ext cx="6900512" cy="0"/>
        </a:xfrm>
        <a:prstGeom prst="line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A17FC58-B5BD-483A-BFAA-5C517EDF8BE7}">
      <dsp:nvSpPr>
        <dsp:cNvPr id="0" name=""/>
        <dsp:cNvSpPr/>
      </dsp:nvSpPr>
      <dsp:spPr>
        <a:xfrm>
          <a:off x="0" y="2214591"/>
          <a:ext cx="6900512" cy="11069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800" kern="1200" dirty="0"/>
            <a:t>Psykosociale konsekvenser – Potentielle negative korttidseffekter, som reduceres eller ikke kan ses over længere tid.</a:t>
          </a:r>
          <a:endParaRPr lang="en-US" sz="1800" kern="1200" dirty="0"/>
        </a:p>
      </dsp:txBody>
      <dsp:txXfrm>
        <a:off x="0" y="2214591"/>
        <a:ext cx="6900512" cy="1106957"/>
      </dsp:txXfrm>
    </dsp:sp>
    <dsp:sp modelId="{32B34B24-0A2C-4218-9B16-2568AF11ED74}">
      <dsp:nvSpPr>
        <dsp:cNvPr id="0" name=""/>
        <dsp:cNvSpPr/>
      </dsp:nvSpPr>
      <dsp:spPr>
        <a:xfrm>
          <a:off x="0" y="3321549"/>
          <a:ext cx="6900512" cy="0"/>
        </a:xfrm>
        <a:prstGeom prst="line">
          <a:avLst/>
        </a:prstGeom>
        <a:solidFill>
          <a:schemeClr val="accent2">
            <a:hueOff val="-1091522"/>
            <a:satOff val="-62946"/>
            <a:lumOff val="6471"/>
            <a:alphaOff val="0"/>
          </a:schemeClr>
        </a:solidFill>
        <a:ln w="12700" cap="flat" cmpd="sng" algn="ctr">
          <a:solidFill>
            <a:schemeClr val="accent2">
              <a:hueOff val="-1091522"/>
              <a:satOff val="-62946"/>
              <a:lumOff val="647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4703A7E-88C4-4501-B700-9739FD0A7BEC}">
      <dsp:nvSpPr>
        <dsp:cNvPr id="0" name=""/>
        <dsp:cNvSpPr/>
      </dsp:nvSpPr>
      <dsp:spPr>
        <a:xfrm>
          <a:off x="0" y="3321549"/>
          <a:ext cx="6900512" cy="11069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800" kern="1200" dirty="0"/>
            <a:t>Tilfældige fund på CT – både i og uden for brystkassen – klare algoritmer for rapportering og håndtering af fund</a:t>
          </a:r>
          <a:endParaRPr lang="en-US" sz="1800" kern="1200" dirty="0"/>
        </a:p>
      </dsp:txBody>
      <dsp:txXfrm>
        <a:off x="0" y="3321549"/>
        <a:ext cx="6900512" cy="1106957"/>
      </dsp:txXfrm>
    </dsp:sp>
    <dsp:sp modelId="{D95E63C2-2486-4208-8192-D0192CC373A2}">
      <dsp:nvSpPr>
        <dsp:cNvPr id="0" name=""/>
        <dsp:cNvSpPr/>
      </dsp:nvSpPr>
      <dsp:spPr>
        <a:xfrm>
          <a:off x="0" y="4428507"/>
          <a:ext cx="6900512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E2399D1-0C02-4105-86B9-C77F19F2D304}">
      <dsp:nvSpPr>
        <dsp:cNvPr id="0" name=""/>
        <dsp:cNvSpPr/>
      </dsp:nvSpPr>
      <dsp:spPr>
        <a:xfrm>
          <a:off x="0" y="4428507"/>
          <a:ext cx="6900512" cy="11069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800" kern="1200" dirty="0"/>
            <a:t>Stråledosis - 1 mSv: 15 lavdosis CT scanninger: 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800" kern="1200" dirty="0"/>
            <a:t>Forøgelse i livstidsrisiko for at dø af cancer med 0,075% 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800" kern="1200" dirty="0"/>
            <a:t>Bedre scannere = mindre stråling</a:t>
          </a:r>
          <a:endParaRPr lang="en-US" sz="1800" kern="1200" dirty="0"/>
        </a:p>
      </dsp:txBody>
      <dsp:txXfrm>
        <a:off x="0" y="4428507"/>
        <a:ext cx="6900512" cy="110695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8DC6A1-E10A-498F-B4C4-19B46A0B8945}">
      <dsp:nvSpPr>
        <dsp:cNvPr id="0" name=""/>
        <dsp:cNvSpPr/>
      </dsp:nvSpPr>
      <dsp:spPr>
        <a:xfrm>
          <a:off x="0" y="0"/>
          <a:ext cx="8412480" cy="95729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1555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3500" kern="1200" dirty="0"/>
            <a:t>Identificering af risikogruppe </a:t>
          </a:r>
          <a:endParaRPr lang="en-US" sz="3500" kern="1200" dirty="0">
            <a:latin typeface="Calibri Light" panose="020F0302020204030204"/>
          </a:endParaRPr>
        </a:p>
      </dsp:txBody>
      <dsp:txXfrm>
        <a:off x="28038" y="28038"/>
        <a:ext cx="7298593" cy="901218"/>
      </dsp:txXfrm>
    </dsp:sp>
    <dsp:sp modelId="{38FB92D2-6BF0-4F4C-B34F-3057910156E2}">
      <dsp:nvSpPr>
        <dsp:cNvPr id="0" name=""/>
        <dsp:cNvSpPr/>
      </dsp:nvSpPr>
      <dsp:spPr>
        <a:xfrm>
          <a:off x="704545" y="1131347"/>
          <a:ext cx="8412480" cy="957294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3500" kern="1200" dirty="0"/>
            <a:t>Rekruttering</a:t>
          </a:r>
        </a:p>
      </dsp:txBody>
      <dsp:txXfrm>
        <a:off x="732583" y="1159385"/>
        <a:ext cx="7029617" cy="901218"/>
      </dsp:txXfrm>
    </dsp:sp>
    <dsp:sp modelId="{C0CABF38-F213-4E0E-9538-0EAD88E0E579}">
      <dsp:nvSpPr>
        <dsp:cNvPr id="0" name=""/>
        <dsp:cNvSpPr/>
      </dsp:nvSpPr>
      <dsp:spPr>
        <a:xfrm>
          <a:off x="1398574" y="2262695"/>
          <a:ext cx="8412480" cy="957294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1555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3500" kern="1200" dirty="0">
              <a:latin typeface="Calibri Light" panose="020F0302020204030204"/>
            </a:rPr>
            <a:t>Deltagelse</a:t>
          </a:r>
          <a:r>
            <a:rPr lang="da-DK" sz="3500" kern="1200" dirty="0"/>
            <a:t> – socioøkonomisk slagside</a:t>
          </a:r>
          <a:endParaRPr lang="en-US" sz="3500" kern="1200" dirty="0"/>
        </a:p>
      </dsp:txBody>
      <dsp:txXfrm>
        <a:off x="1426612" y="2290733"/>
        <a:ext cx="7040133" cy="901218"/>
      </dsp:txXfrm>
    </dsp:sp>
    <dsp:sp modelId="{0B7747A5-C6C8-488D-85EF-9B6D3CFAE5CB}">
      <dsp:nvSpPr>
        <dsp:cNvPr id="0" name=""/>
        <dsp:cNvSpPr/>
      </dsp:nvSpPr>
      <dsp:spPr>
        <a:xfrm>
          <a:off x="2103119" y="3394043"/>
          <a:ext cx="8412480" cy="957294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1555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3500" kern="1200" dirty="0"/>
            <a:t>Ressourcer</a:t>
          </a:r>
          <a:endParaRPr lang="en-US" sz="3500" kern="1200" dirty="0"/>
        </a:p>
      </dsp:txBody>
      <dsp:txXfrm>
        <a:off x="2131157" y="3422081"/>
        <a:ext cx="7029617" cy="901218"/>
      </dsp:txXfrm>
    </dsp:sp>
    <dsp:sp modelId="{E8CFB356-62F8-4794-8604-230722F9726F}">
      <dsp:nvSpPr>
        <dsp:cNvPr id="0" name=""/>
        <dsp:cNvSpPr/>
      </dsp:nvSpPr>
      <dsp:spPr>
        <a:xfrm>
          <a:off x="7790238" y="733200"/>
          <a:ext cx="622241" cy="622241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kern="1200"/>
        </a:p>
      </dsp:txBody>
      <dsp:txXfrm>
        <a:off x="7930242" y="733200"/>
        <a:ext cx="342233" cy="468236"/>
      </dsp:txXfrm>
    </dsp:sp>
    <dsp:sp modelId="{73376D18-31E2-4D62-AE27-739E1DAF78F1}">
      <dsp:nvSpPr>
        <dsp:cNvPr id="0" name=""/>
        <dsp:cNvSpPr/>
      </dsp:nvSpPr>
      <dsp:spPr>
        <a:xfrm>
          <a:off x="8494783" y="1864548"/>
          <a:ext cx="622241" cy="622241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a-DK" sz="2800" kern="1200"/>
        </a:p>
      </dsp:txBody>
      <dsp:txXfrm>
        <a:off x="8634787" y="1864548"/>
        <a:ext cx="342233" cy="468236"/>
      </dsp:txXfrm>
    </dsp:sp>
    <dsp:sp modelId="{929594DB-B9D6-4B1F-B070-27A37E339328}">
      <dsp:nvSpPr>
        <dsp:cNvPr id="0" name=""/>
        <dsp:cNvSpPr/>
      </dsp:nvSpPr>
      <dsp:spPr>
        <a:xfrm>
          <a:off x="9188813" y="2995896"/>
          <a:ext cx="622241" cy="622241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kern="1200"/>
        </a:p>
      </dsp:txBody>
      <dsp:txXfrm>
        <a:off x="9328817" y="2995896"/>
        <a:ext cx="342233" cy="46823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41CDAC-B2D2-4F6F-9946-E164D1800B9F}">
      <dsp:nvSpPr>
        <dsp:cNvPr id="0" name=""/>
        <dsp:cNvSpPr/>
      </dsp:nvSpPr>
      <dsp:spPr>
        <a:xfrm>
          <a:off x="0" y="2175669"/>
          <a:ext cx="10515600" cy="0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triangle" w="lg" len="lg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E24F268-BCBA-4D99-844E-7E9301C984D7}">
      <dsp:nvSpPr>
        <dsp:cNvPr id="0" name=""/>
        <dsp:cNvSpPr/>
      </dsp:nvSpPr>
      <dsp:spPr>
        <a:xfrm rot="8100000">
          <a:off x="66339" y="501406"/>
          <a:ext cx="319993" cy="319993"/>
        </a:xfrm>
        <a:prstGeom prst="teardrop">
          <a:avLst>
            <a:gd name="adj" fmla="val 11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312CA7A-FB24-4F38-884D-5753010C190F}">
      <dsp:nvSpPr>
        <dsp:cNvPr id="0" name=""/>
        <dsp:cNvSpPr/>
      </dsp:nvSpPr>
      <dsp:spPr>
        <a:xfrm>
          <a:off x="101887" y="536955"/>
          <a:ext cx="248896" cy="248896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A496EC1-2104-4732-9625-30F837919339}">
      <dsp:nvSpPr>
        <dsp:cNvPr id="0" name=""/>
        <dsp:cNvSpPr/>
      </dsp:nvSpPr>
      <dsp:spPr>
        <a:xfrm>
          <a:off x="452605" y="887672"/>
          <a:ext cx="3507373" cy="12879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63500" rIns="63500" bIns="9525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000" b="1" kern="1200" dirty="0">
              <a:latin typeface="Calibri Light" panose="020F0302020204030204"/>
            </a:rPr>
            <a:t>Ultimo 2023</a:t>
          </a:r>
          <a:endParaRPr lang="da-DK" sz="1000" b="1" kern="1200" dirty="0"/>
        </a:p>
      </dsp:txBody>
      <dsp:txXfrm>
        <a:off x="452605" y="887672"/>
        <a:ext cx="3507373" cy="1287996"/>
      </dsp:txXfrm>
    </dsp:sp>
    <dsp:sp modelId="{172A9607-B6D4-47E4-962D-FD1CE74F8C55}">
      <dsp:nvSpPr>
        <dsp:cNvPr id="0" name=""/>
        <dsp:cNvSpPr/>
      </dsp:nvSpPr>
      <dsp:spPr>
        <a:xfrm>
          <a:off x="452605" y="435133"/>
          <a:ext cx="3507373" cy="4525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82550" bIns="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da-DK" sz="1300" kern="1200" dirty="0">
              <a:latin typeface="Calibri Light" panose="020F0302020204030204"/>
            </a:rPr>
            <a:t>Rammer for pilotprojekt defineret og sendt i regionalt udbud</a:t>
          </a:r>
          <a:endParaRPr lang="da-DK" sz="1300" kern="1200" dirty="0"/>
        </a:p>
      </dsp:txBody>
      <dsp:txXfrm>
        <a:off x="452605" y="435133"/>
        <a:ext cx="3507373" cy="452539"/>
      </dsp:txXfrm>
    </dsp:sp>
    <dsp:sp modelId="{0B6F6B48-DD3C-4CA1-A8D3-539968D01F59}">
      <dsp:nvSpPr>
        <dsp:cNvPr id="0" name=""/>
        <dsp:cNvSpPr/>
      </dsp:nvSpPr>
      <dsp:spPr>
        <a:xfrm>
          <a:off x="226336" y="887672"/>
          <a:ext cx="0" cy="1287996"/>
        </a:xfrm>
        <a:prstGeom prst="line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C3BCFDC-E30D-49B1-8E30-649F3F9BF04C}">
      <dsp:nvSpPr>
        <dsp:cNvPr id="0" name=""/>
        <dsp:cNvSpPr/>
      </dsp:nvSpPr>
      <dsp:spPr>
        <a:xfrm>
          <a:off x="185607" y="2134940"/>
          <a:ext cx="81457" cy="8145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17AAF0-230B-4E8C-B48C-3AA95F54B58D}">
      <dsp:nvSpPr>
        <dsp:cNvPr id="0" name=""/>
        <dsp:cNvSpPr/>
      </dsp:nvSpPr>
      <dsp:spPr>
        <a:xfrm rot="18900000">
          <a:off x="2179215" y="3529937"/>
          <a:ext cx="319993" cy="319993"/>
        </a:xfrm>
        <a:prstGeom prst="teardrop">
          <a:avLst>
            <a:gd name="adj" fmla="val 11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BA17DD-12F4-401C-898C-76A6F140FF18}">
      <dsp:nvSpPr>
        <dsp:cNvPr id="0" name=""/>
        <dsp:cNvSpPr/>
      </dsp:nvSpPr>
      <dsp:spPr>
        <a:xfrm>
          <a:off x="2214763" y="3565486"/>
          <a:ext cx="248896" cy="248896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7FD6A4-E3BE-42A4-B3C5-A6FFC2A13B3C}">
      <dsp:nvSpPr>
        <dsp:cNvPr id="0" name=""/>
        <dsp:cNvSpPr/>
      </dsp:nvSpPr>
      <dsp:spPr>
        <a:xfrm>
          <a:off x="2565481" y="2175669"/>
          <a:ext cx="3493841" cy="12879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95250" rIns="0" bIns="63500" numCol="1" spcCol="1270" anchor="b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000" kern="1200" dirty="0">
              <a:latin typeface="Calibri Light" panose="020F0302020204030204"/>
            </a:rPr>
            <a:t>2024-2026</a:t>
          </a:r>
          <a:endParaRPr lang="da-DK" sz="1000" kern="1200" dirty="0"/>
        </a:p>
      </dsp:txBody>
      <dsp:txXfrm>
        <a:off x="2565481" y="2175669"/>
        <a:ext cx="3493841" cy="1287996"/>
      </dsp:txXfrm>
    </dsp:sp>
    <dsp:sp modelId="{6402F580-0CCF-40ED-A647-0EF977AB45CD}">
      <dsp:nvSpPr>
        <dsp:cNvPr id="0" name=""/>
        <dsp:cNvSpPr/>
      </dsp:nvSpPr>
      <dsp:spPr>
        <a:xfrm>
          <a:off x="2565481" y="3463665"/>
          <a:ext cx="3493841" cy="4525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82550" bIns="0" numCol="1" spcCol="1270" anchor="ctr" anchorCtr="0">
          <a:noAutofit/>
        </a:bodyPr>
        <a:lstStyle/>
        <a:p>
          <a:pPr marL="0" lvl="0" indent="0" algn="l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da-DK" sz="1300" kern="1200" dirty="0">
              <a:latin typeface="Calibri Light" panose="020F0302020204030204"/>
            </a:rPr>
            <a:t>Pilotprojekt gennemføres af regional projektgruppe med en af SST udnævnt national følgegruppe</a:t>
          </a:r>
          <a:endParaRPr lang="da-DK" sz="1300" kern="1200" dirty="0"/>
        </a:p>
      </dsp:txBody>
      <dsp:txXfrm>
        <a:off x="2565481" y="3463665"/>
        <a:ext cx="3493841" cy="452539"/>
      </dsp:txXfrm>
    </dsp:sp>
    <dsp:sp modelId="{D76A62F2-2DB6-4E0F-9FF8-6903C146EB18}">
      <dsp:nvSpPr>
        <dsp:cNvPr id="0" name=""/>
        <dsp:cNvSpPr/>
      </dsp:nvSpPr>
      <dsp:spPr>
        <a:xfrm>
          <a:off x="2339211" y="2175669"/>
          <a:ext cx="0" cy="1287996"/>
        </a:xfrm>
        <a:prstGeom prst="line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A05119E-3509-4311-BB2B-114E5D1C7C3F}">
      <dsp:nvSpPr>
        <dsp:cNvPr id="0" name=""/>
        <dsp:cNvSpPr/>
      </dsp:nvSpPr>
      <dsp:spPr>
        <a:xfrm>
          <a:off x="2297610" y="2134940"/>
          <a:ext cx="81457" cy="8145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1421952-66BD-4CF1-81D9-6ECD0B49A074}">
      <dsp:nvSpPr>
        <dsp:cNvPr id="0" name=""/>
        <dsp:cNvSpPr/>
      </dsp:nvSpPr>
      <dsp:spPr>
        <a:xfrm rot="8100000">
          <a:off x="4275786" y="501406"/>
          <a:ext cx="319993" cy="319993"/>
        </a:xfrm>
        <a:prstGeom prst="teardrop">
          <a:avLst>
            <a:gd name="adj" fmla="val 11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3965322-58AE-45B9-8F3C-4E463AFD2E12}">
      <dsp:nvSpPr>
        <dsp:cNvPr id="0" name=""/>
        <dsp:cNvSpPr/>
      </dsp:nvSpPr>
      <dsp:spPr>
        <a:xfrm>
          <a:off x="4311335" y="536955"/>
          <a:ext cx="248896" cy="248896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3FC121C-034B-4596-A64D-6F3A7DA6B962}">
      <dsp:nvSpPr>
        <dsp:cNvPr id="0" name=""/>
        <dsp:cNvSpPr/>
      </dsp:nvSpPr>
      <dsp:spPr>
        <a:xfrm>
          <a:off x="4662053" y="887672"/>
          <a:ext cx="3493841" cy="12879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63500" rIns="63500" bIns="9525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000" b="1" kern="1200" dirty="0">
              <a:latin typeface="Calibri Light" panose="020F0302020204030204"/>
            </a:rPr>
            <a:t> </a:t>
          </a:r>
          <a:r>
            <a:rPr lang="da-DK" sz="1000" b="0" kern="1200" dirty="0">
              <a:latin typeface="Cambria Math"/>
              <a:ea typeface="Cambria Math"/>
            </a:rPr>
            <a:t>∼ </a:t>
          </a:r>
          <a:r>
            <a:rPr lang="da-DK" sz="1000" b="1" kern="1200" dirty="0">
              <a:latin typeface="Calibri Light" panose="020F0302020204030204"/>
            </a:rPr>
            <a:t>2027</a:t>
          </a:r>
          <a:endParaRPr lang="da-DK" sz="1000" kern="1200" dirty="0">
            <a:latin typeface="Calibri Light" panose="020F0302020204030204"/>
          </a:endParaRPr>
        </a:p>
      </dsp:txBody>
      <dsp:txXfrm>
        <a:off x="4662053" y="887672"/>
        <a:ext cx="3493841" cy="1287996"/>
      </dsp:txXfrm>
    </dsp:sp>
    <dsp:sp modelId="{5B137733-DF3E-4866-86E1-63A694528DB9}">
      <dsp:nvSpPr>
        <dsp:cNvPr id="0" name=""/>
        <dsp:cNvSpPr/>
      </dsp:nvSpPr>
      <dsp:spPr>
        <a:xfrm>
          <a:off x="4662053" y="435133"/>
          <a:ext cx="3493841" cy="4525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82550" bIns="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da-DK" sz="1300" kern="1200" dirty="0">
              <a:latin typeface="Calibri Light" panose="020F0302020204030204"/>
            </a:rPr>
            <a:t>Evalueringsrapport og Medicinsk Teknologi Vurdering</a:t>
          </a:r>
          <a:endParaRPr lang="da-DK" sz="1300" kern="1200" dirty="0"/>
        </a:p>
      </dsp:txBody>
      <dsp:txXfrm>
        <a:off x="4662053" y="435133"/>
        <a:ext cx="3493841" cy="452539"/>
      </dsp:txXfrm>
    </dsp:sp>
    <dsp:sp modelId="{8EB0A554-59C0-4CB4-8564-7533EED44600}">
      <dsp:nvSpPr>
        <dsp:cNvPr id="0" name=""/>
        <dsp:cNvSpPr/>
      </dsp:nvSpPr>
      <dsp:spPr>
        <a:xfrm>
          <a:off x="4435783" y="887672"/>
          <a:ext cx="0" cy="1287996"/>
        </a:xfrm>
        <a:prstGeom prst="line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EBBA20B-EDA8-463A-8647-30256DC8FBBE}">
      <dsp:nvSpPr>
        <dsp:cNvPr id="0" name=""/>
        <dsp:cNvSpPr/>
      </dsp:nvSpPr>
      <dsp:spPr>
        <a:xfrm>
          <a:off x="4394182" y="2134940"/>
          <a:ext cx="81457" cy="8145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9280090-93C2-47B3-A58B-0947A7107F15}">
      <dsp:nvSpPr>
        <dsp:cNvPr id="0" name=""/>
        <dsp:cNvSpPr/>
      </dsp:nvSpPr>
      <dsp:spPr>
        <a:xfrm rot="18900000">
          <a:off x="6372358" y="3529937"/>
          <a:ext cx="319993" cy="319993"/>
        </a:xfrm>
        <a:prstGeom prst="teardrop">
          <a:avLst>
            <a:gd name="adj" fmla="val 11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F9B48E-FB27-4D33-A584-7B94E2817EFF}">
      <dsp:nvSpPr>
        <dsp:cNvPr id="0" name=""/>
        <dsp:cNvSpPr/>
      </dsp:nvSpPr>
      <dsp:spPr>
        <a:xfrm>
          <a:off x="6407907" y="3565486"/>
          <a:ext cx="248896" cy="248896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91C5000-8961-47AE-93B9-60AF7E2B6FC0}">
      <dsp:nvSpPr>
        <dsp:cNvPr id="0" name=""/>
        <dsp:cNvSpPr/>
      </dsp:nvSpPr>
      <dsp:spPr>
        <a:xfrm>
          <a:off x="6758625" y="2175669"/>
          <a:ext cx="3493841" cy="12879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95250" rIns="0" bIns="63500" numCol="1" spcCol="1270" anchor="b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000" b="0" kern="1200" dirty="0">
              <a:latin typeface="Cambria Math"/>
              <a:ea typeface="Cambria Math"/>
            </a:rPr>
            <a:t>∼ </a:t>
          </a:r>
          <a:r>
            <a:rPr lang="da-DK" sz="1000" b="1" kern="1200" dirty="0">
              <a:latin typeface="Calibri Light" panose="020F0302020204030204"/>
            </a:rPr>
            <a:t>2028</a:t>
          </a:r>
          <a:endParaRPr lang="da-DK" sz="1000" kern="1200" dirty="0">
            <a:latin typeface="Calibri Light" panose="020F0302020204030204"/>
          </a:endParaRPr>
        </a:p>
      </dsp:txBody>
      <dsp:txXfrm>
        <a:off x="6758625" y="2175669"/>
        <a:ext cx="3493841" cy="1287996"/>
      </dsp:txXfrm>
    </dsp:sp>
    <dsp:sp modelId="{0A6E2788-EFD8-47F6-AD5F-A54DBC669280}">
      <dsp:nvSpPr>
        <dsp:cNvPr id="0" name=""/>
        <dsp:cNvSpPr/>
      </dsp:nvSpPr>
      <dsp:spPr>
        <a:xfrm>
          <a:off x="6758625" y="3463665"/>
          <a:ext cx="3493841" cy="4525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82550" bIns="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da-DK" sz="1300" kern="1200" dirty="0">
              <a:latin typeface="Calibri Light" panose="020F0302020204030204"/>
            </a:rPr>
            <a:t>Politisk beslutning om national udrulning</a:t>
          </a:r>
        </a:p>
      </dsp:txBody>
      <dsp:txXfrm>
        <a:off x="6758625" y="3463665"/>
        <a:ext cx="3493841" cy="452539"/>
      </dsp:txXfrm>
    </dsp:sp>
    <dsp:sp modelId="{059D6931-E499-4389-A205-86C001886811}">
      <dsp:nvSpPr>
        <dsp:cNvPr id="0" name=""/>
        <dsp:cNvSpPr/>
      </dsp:nvSpPr>
      <dsp:spPr>
        <a:xfrm>
          <a:off x="6532355" y="2175669"/>
          <a:ext cx="0" cy="1287996"/>
        </a:xfrm>
        <a:prstGeom prst="line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94B4CEC-370F-4113-9AFB-C47E76570CFC}">
      <dsp:nvSpPr>
        <dsp:cNvPr id="0" name=""/>
        <dsp:cNvSpPr/>
      </dsp:nvSpPr>
      <dsp:spPr>
        <a:xfrm>
          <a:off x="6490753" y="2134940"/>
          <a:ext cx="81457" cy="8145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7/3/layout/DropPinTimeline">
  <dgm:title val="Drop Pin Timeline"/>
  <dgm:desc val="Use to show a list of events in chronological order. An invisible box next to the pin contains the date and the description is immediately below. It can display a medium amount of text and medium length date format."/>
  <dgm:catLst>
    <dgm:cat type="timeline" pri="500"/>
    <dgm:cat type="process" pri="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">
    <dgm:varLst>
      <dgm:chMax/>
      <dgm:chPref/>
      <dgm:animLvl val="lvl"/>
    </dgm:varLst>
    <dgm:alg type="composite"/>
    <dgm:shape xmlns:r="http://schemas.openxmlformats.org/officeDocument/2006/relationships" r:blip="">
      <dgm:adjLst/>
    </dgm:shape>
    <dgm:constrLst>
      <dgm:constr type="w" for="ch" forName="divider" refType="w"/>
      <dgm:constr type="h" for="ch" forName="divider"/>
      <dgm:constr type="ctrY" for="ch" forName="divider" refType="h" fact="0.5"/>
      <dgm:constr type="l" for="ch" forName="divider"/>
      <dgm:constr type="w" for="ch" forName="nodes" refType="w"/>
      <dgm:constr type="h" for="ch" forName="nodes" refType="h" fact="0.8"/>
      <dgm:constr type="ctrY" for="ch" forName="nodes" refType="h" fact="0.5"/>
    </dgm:constrLst>
    <dgm:layoutNode name="divider" styleLbl="fgAcc1">
      <dgm:alg type="sp"/>
      <dgm:choose name="ArrowShape">
        <dgm:if name="ArrowShapeLTR" func="var" arg="dir" op="equ" val="norm">
          <dgm:shape xmlns:r="http://schemas.openxmlformats.org/officeDocument/2006/relationships" type="line" r:blip="" zOrderOff="-1">
            <dgm:adjLst/>
            <dgm:extLst>
              <a:ext uri="{B698B0E9-8C71-41B9-8309-B3DCBF30829C}">
                <dgm1612:spPr xmlns:dgm1612="http://schemas.microsoft.com/office/drawing/2016/12/diagram">
                  <a:ln w="19050">
                    <a:solidFill>
                      <a:srgbClr val="000000"/>
                    </a:solidFill>
                    <a:tailEnd type="triangle" w="lg" len="lg"/>
                  </a:ln>
                </dgm1612:spPr>
              </a:ext>
            </dgm:extLst>
          </dgm:shape>
        </dgm:if>
        <dgm:else name="ArrowShapeRTL">
          <dgm:shape xmlns:r="http://schemas.openxmlformats.org/officeDocument/2006/relationships" type="line" r:blip="" zOrderOff="-1">
            <dgm:adjLst/>
            <dgm:extLst>
              <a:ext uri="{B698B0E9-8C71-41B9-8309-B3DCBF30829C}">
                <dgm1612:spPr xmlns:dgm1612="http://schemas.microsoft.com/office/drawing/2016/12/diagram">
                  <a:ln>
                    <a:solidFill>
                      <a:srgbClr val="000000"/>
                    </a:solidFill>
                    <a:headEnd type="triangle" w="lg" len="lg"/>
                  </a:ln>
                </dgm1612:spPr>
              </a:ext>
            </dgm:extLst>
          </dgm:shape>
        </dgm:else>
      </dgm:choose>
      <dgm:presOf/>
      <dgm:constrLst/>
      <dgm:ruleLst/>
    </dgm:layoutNode>
    <dgm:layoutNode name="nodes">
      <dgm:varLst>
        <dgm:chMax/>
        <dgm:chPref/>
        <dgm:animLvl val="lvl"/>
      </dgm:varLst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constrLst>
        <dgm:constr type="primFontSz" for="des" forName="L1TextContainer" val="20"/>
        <dgm:constr type="primFontSz" for="des" forName="L2TextContainer" refType="primFontSz" refFor="des" refForName="L1TextContainer" op="equ" fact="0.75"/>
        <dgm:constr type="w" for="ch" forName="composite" refType="w"/>
        <dgm:constr type="h" for="ch" forName="composite" refType="h"/>
        <dgm:constr type="w" for="ch" forName="spaceBetweenRectangles" refType="w" refFor="ch" refForName="composite" fact="-0.5"/>
        <dgm:constr type="w" for="ch" ptType="sibTrans" op="equ"/>
        <dgm:constr type="primFontSz" for="des" forName="L1TextContainer" op="equ"/>
        <dgm:constr type="primFontSz" for="des" forName="L2TextContainer" op="equ"/>
        <dgm:constr type="primFontSz" for="des" forName="L1TextContainer1" val="20"/>
        <dgm:constr type="primFontSz" for="des" forName="L2TextContainer1" refType="primFontSz" refFor="des" refForName="L1TextContainer1" op="equ" fact="0.75"/>
        <dgm:constr type="w" for="ch" forName="composite1" refType="w"/>
        <dgm:constr type="h" for="ch" forName="composite1" refType="h"/>
        <dgm:constr type="w" for="ch" forName="spaceBetweenRectangles1" refType="w" refFor="ch" refForName="composite1" fact="0.28"/>
        <dgm:constr type="primFontSz" for="des" forName="L1TextContainer1" op="equ"/>
        <dgm:constr type="primFontSz" for="des" forName="L2TextContainer1" op="equ"/>
      </dgm:constrLst>
      <dgm:choose name="LayoutBasedOnCountOfNodes">
        <dgm:if name="LessThanOrEqualToTwoNodes" axis="ch" ptType="node" func="cnt" op="lte" val="2">
          <dgm:forEach name="nodesForEach1" axis="ch" ptType="node">
            <dgm:layoutNode name="composite1">
              <dgm:alg type="composite"/>
              <dgm:shape xmlns:r="http://schemas.openxmlformats.org/officeDocument/2006/relationships" r:blip="">
                <dgm:adjLst/>
              </dgm:shape>
              <dgm:choose name="CaseForLayoutDirection1">
                <dgm:if name="CaseForLayoutDirectionLTR1" func="var" arg="dir" op="equ" val="norm">
                  <dgm:choose name="CaseForPlacingNodesAboveAndBelowDividerLTR1">
                    <dgm:if name="CaseForPlacingNodeAboveDividerLTR1" axis="self" ptType="node" func="posOdd" op="equ" val="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t" for="ch" forName="DropPinPlaceHolder1" refType="h" fact="0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t" for="ch" forName="L2TextContainer1" refType="b" refFor="ch" refForName="DropPinPlaceHolder1"/>
                        <dgm:constr type="b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b" for="ch" forName="ConnectLine1" refType="h" fact="0.5"/>
                        <dgm:constr type="t" for="ch" forName="ConnectLine1" refType="b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.5"/>
                      </dgm:constrLst>
                    </dgm:if>
                    <dgm:else name="CaseForPlacingNodeBelowDividerLTR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b" for="ch" forName="DropPinPlaceHolder1" refType="h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b" for="ch" forName="L2TextContainer1" refType="t" refFor="ch" refForName="DropPinPlaceHolder1"/>
                        <dgm:constr type="t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t" for="ch" forName="ConnectLine1" refType="h" fact="0.5"/>
                        <dgm:constr type="b" for="ch" forName="ConnectLine1" refType="t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"/>
                      </dgm:constrLst>
                    </dgm:else>
                  </dgm:choose>
                </dgm:if>
                <dgm:else name="CaseForLayoutDirectionRTL1">
                  <dgm:choose name="CaseForPlacingNodesAboveAndBelowDividerRTL1">
                    <dgm:if name="CaseForPlacingNodeAboveDividerRTL1" axis="self" ptType="node" func="posOdd" op="equ" val="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t" for="ch" forName="DropPinPlaceHolder1" refType="h" fact="0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t" for="ch" forName="L2TextContainer1" refType="b" refFor="ch" refForName="DropPinPlaceHolder1"/>
                        <dgm:constr type="b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b" for="ch" forName="ConnectLine1" refType="h" fact="0.5"/>
                        <dgm:constr type="t" for="ch" forName="ConnectLine1" refType="b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.5"/>
                      </dgm:constrLst>
                    </dgm:if>
                    <dgm:else name="CaseForPlacingNodeBelowDividerRTL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b" for="ch" forName="DropPinPlaceHolder1" refType="h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b" for="ch" forName="L2TextContainer1" refType="t" refFor="ch" refForName="DropPinPlaceHolder1"/>
                        <dgm:constr type="t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t" for="ch" forName="ConnectLine1" refType="h" fact="0.5"/>
                        <dgm:constr type="b" for="ch" forName="ConnectLine1" refType="t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"/>
                      </dgm:constrLst>
                    </dgm:else>
                  </dgm:choose>
                </dgm:else>
              </dgm:choose>
              <dgm:layoutNode name="ConnectorPoint1" styleLbl="lnNode1" moveWith="ConnectLine1">
                <dgm:alg type="sp"/>
                <dgm:shape xmlns:r="http://schemas.openxmlformats.org/officeDocument/2006/relationships" type="ellipse" r:blip="" zOrderOff="10">
                  <dgm:adjLst/>
                </dgm:shape>
                <dgm:presOf/>
                <dgm:constrLst>
                  <dgm:constr type="w" refType="h" op="equ"/>
                </dgm:constrLst>
              </dgm:layoutNode>
              <dgm:layoutNode name="DropPinPlaceHolder1">
                <dgm:alg type="composite"/>
                <dgm:shape xmlns:r="http://schemas.openxmlformats.org/officeDocument/2006/relationships" r:blip="">
                  <dgm:adjLst/>
                </dgm:shape>
                <dgm:constrLst>
                  <dgm:constr type="w" for="ch" forName="DropPin1" refType="w"/>
                  <dgm:constr type="h" for="ch" forName="DropPin1" refType="h"/>
                  <dgm:constr type="ctrX" for="ch" forName="DropPin1" refType="w" fact="0.5"/>
                  <dgm:constr type="ctrY" for="ch" forName="DropPin1" refType="h" fact="0.5"/>
                  <dgm:constr type="w" for="ch" forName="Ellipse1" refType="w" refFor="ch" refForName="DropPin1" fact="0.55"/>
                  <dgm:constr type="h" for="ch" forName="Ellipse1" refType="w" refFor="ch" refForName="DropPin1" fact="0.55"/>
                  <dgm:constr type="ctrX" for="ch" forName="Ellipse1" refType="ctrX" refFor="ch" refForName="DropPin1"/>
                  <dgm:constr type="ctrY" for="ch" forName="Ellipse1" refType="ctrY" refFor="ch" refForName="DropPin1"/>
                </dgm:constrLst>
                <dgm:layoutNode name="DropPin1" styleLbl="alignNode1">
                  <dgm:alg type="sp"/>
                  <dgm:choose name="CaseForPlacingTearDropAboveAndBelowDivider1">
                    <dgm:if name="CaseForPlacingTearDropAboveDivider1" axis="self" ptType="node" func="posOdd" op="equ" val="1">
                      <dgm:shape xmlns:r="http://schemas.openxmlformats.org/officeDocument/2006/relationships" rot="135" type="teardrop" r:blip="">
                        <dgm:adjLst>
                          <dgm:adj idx="1" val="1.15"/>
                        </dgm:adjLst>
                      </dgm:shape>
                    </dgm:if>
                    <dgm:else name="CaseForPlacingTearDropBelowDivider1">
                      <dgm:shape xmlns:r="http://schemas.openxmlformats.org/officeDocument/2006/relationships" rot="-45" type="teardrop" r:blip="">
                        <dgm:adjLst>
                          <dgm:adj idx="1" val="1.15"/>
                        </dgm:adjLst>
                      </dgm:shape>
                    </dgm:else>
                  </dgm:choose>
                  <dgm:presOf/>
                  <dgm:constrLst/>
                </dgm:layoutNode>
                <dgm:layoutNode name="Ellipse1" styleLbl="fgAcc1" moveWith="DropPin1">
                  <dgm:alg type="sp"/>
                  <dgm:shape xmlns:r="http://schemas.openxmlformats.org/officeDocument/2006/relationships" type="ellipse" r:blip="">
                    <dgm:adjLst/>
                    <dgm:extLst>
                      <a:ext uri="{B698B0E9-8C71-41B9-8309-B3DCBF30829C}">
                        <dgm1612:spPr xmlns:dgm1612="http://schemas.microsoft.com/office/drawing/2016/12/diagram">
                          <a:ln>
                            <a:noFill/>
                          </a:ln>
                        </dgm1612:spPr>
                      </a:ext>
                    </dgm:extLst>
                  </dgm:shape>
                  <dgm:presOf/>
                  <dgm:constrLst/>
                </dgm:layoutNode>
              </dgm:layoutNode>
              <dgm:layoutNode name="L2TextContainer1" styleLbl="revTx" moveWith="L1TextContainer">
                <dgm:varLst>
                  <dgm:bulletEnabled val="1"/>
                </dgm:varLst>
                <dgm:choose name="casesForTxtDirLogic1">
                  <dgm:if name="Name771" axis="self" ptType="node" func="posOdd" op="equ" val="1">
                    <dgm:alg type="tx">
                      <dgm:param type="txAnchorVert" val="t"/>
                      <dgm:param type="parTxLTRAlign" val="l"/>
                      <dgm:param type="parTxRTLAlign" val="l"/>
                      <dgm:param type="txAnchorVertCh" val="t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/>
                      <dgm:constr type="tMarg" refType="primFontSz" fact="0.5"/>
                      <dgm:constr type="bMarg" refType="primFontSz" fact="0.75"/>
                    </dgm:constrLst>
                  </dgm:if>
                  <dgm:else name="Name881">
                    <dgm:alg type="tx">
                      <dgm:param type="txAnchorVert" val="b"/>
                      <dgm:param type="parTxLTRAlign" val="l"/>
                      <dgm:param type="parTxRTLAlign" val="l"/>
                      <dgm:param type="txAnchorVertCh" val="b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 refType="primFontSz" fact="0.5"/>
                      <dgm:constr type="tMarg" refType="primFontSz" fact="0.75"/>
                      <dgm:constr type="bMarg" refType="primFontSz" fact="0.5"/>
                    </dgm:constrLst>
                  </dgm:else>
                </dgm:choose>
                <dgm:shape xmlns:r="http://schemas.openxmlformats.org/officeDocument/2006/relationships" type="rect" r:blip="">
                  <dgm:adjLst/>
                </dgm:shape>
                <dgm:presOf axis="des" ptType="node"/>
                <dgm:ruleLst>
                  <dgm:rule type="primFontSz" val="11" fact="NaN" max="NaN"/>
                </dgm:ruleLst>
              </dgm:layoutNode>
              <dgm:layoutNode name="L1TextContainer1" styleLbl="revTx">
                <dgm:varLst>
                  <dgm:chMax val="1"/>
                  <dgm:chPref val="1"/>
                  <dgm:bulletEnabled val="1"/>
                </dgm:varLst>
                <dgm:alg type="tx">
                  <dgm:param type="txAnchorVert" val="mid"/>
                  <dgm:param type="parTxLTRAlign" val="l"/>
                  <dgm:param type="parTxRTLAlign" val="l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lMarg"/>
                  <dgm:constr type="rMarg" refType="primFontSz" fact="0.5"/>
                  <dgm:constr type="tMarg"/>
                  <dgm:constr type="bMarg"/>
                </dgm:constrLst>
                <dgm:ruleLst>
                  <dgm:rule type="primFontSz" val="13" fact="NaN" max="NaN"/>
                </dgm:ruleLst>
              </dgm:layoutNode>
              <dgm:layoutNode name="ConnectLine1" styleLbl="sibTrans1D1">
                <dgm:alg type="sp"/>
                <dgm:shape xmlns:r="http://schemas.openxmlformats.org/officeDocument/2006/relationships" type="line" r:blip="">
                  <dgm:adjLst/>
                  <dgm:extLst>
                    <a:ext uri="{B698B0E9-8C71-41B9-8309-B3DCBF30829C}">
                      <dgm1612:spPr xmlns:dgm1612="http://schemas.microsoft.com/office/drawing/2016/12/diagram">
                        <a:ln w="12700">
                          <a:prstDash val="dash"/>
                        </a:ln>
                      </dgm1612:spPr>
                    </a:ext>
                  </dgm:extLst>
                </dgm:shape>
                <dgm:presOf/>
                <dgm:constrLst/>
              </dgm:layoutNode>
              <dgm:layoutNode name="EmptyPlaceHolder1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</dgm:layoutNode>
            </dgm:layoutNode>
            <dgm:forEach name="Name281" axis="followSib" ptType="sibTrans" cnt="1">
              <dgm:layoutNode name="spaceBetweenRectangles1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forEach>
          </dgm:forEach>
        </dgm:if>
        <dgm:else name="MoreThanTwoNodes">
          <dgm:forEach name="nodesForEach" axis="ch" ptType="node">
            <dgm:layoutNode name="composite">
              <dgm:alg type="composite"/>
              <dgm:shape xmlns:r="http://schemas.openxmlformats.org/officeDocument/2006/relationships" r:blip="">
                <dgm:adjLst/>
              </dgm:shape>
              <dgm:choose name="CaseForLayoutDirection">
                <dgm:if name="CaseForLayoutDirectionLTR" func="var" arg="dir" op="equ" val="norm">
                  <dgm:choose name="CaseForPlacingNodesAboveAndBelowDividerLTR">
                    <dgm:if name="CaseForPlacingNodeAboveDividerLTR" axis="self" ptType="node" func="posOdd" op="equ" val="1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ConnectLine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t" for="ch" forName="DropPinPlaceHolder" refType="h" fact="0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t" for="ch" forName="L2TextContainer" refType="b" refFor="ch" refForName="DropPinPlaceHolder"/>
                        <dgm:constr type="b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b" for="ch" forName="ConnectLine" refType="h" fact="0.5"/>
                        <dgm:constr type="t" for="ch" forName="ConnectLine" refType="b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.5"/>
                      </dgm:constrLst>
                    </dgm:if>
                    <dgm:else name="CaseForPlacingNodeBelowDividerLTR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ConnectLine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b" for="ch" forName="DropPinPlaceHolder" refType="h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b" for="ch" forName="L2TextContainer" refType="t" refFor="ch" refForName="DropPinPlaceHolder"/>
                        <dgm:constr type="t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t" for="ch" forName="ConnectLine" refType="h" fact="0.5"/>
                        <dgm:constr type="b" for="ch" forName="ConnectLine" refType="t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"/>
                      </dgm:constrLst>
                    </dgm:else>
                  </dgm:choose>
                </dgm:if>
                <dgm:else name="CaseForLayoutDirectionRTL">
                  <dgm:choose name="CaseForPlacingNodesAboveAndBelowDividerRTL">
                    <dgm:if name="CaseForPlacingNodeAboveDividerRTL" axis="self" ptType="node" func="posOdd" op="equ" val="1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DropPinPlaceHolder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t" for="ch" forName="DropPinPlaceHolder" refType="h" fact="0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t" for="ch" forName="L2TextContainer" refType="b" refFor="ch" refForName="DropPinPlaceHolder"/>
                        <dgm:constr type="b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b" for="ch" forName="ConnectLine" refType="h" fact="0.5"/>
                        <dgm:constr type="t" for="ch" forName="ConnectLine" refType="b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.5"/>
                      </dgm:constrLst>
                    </dgm:if>
                    <dgm:else name="CaseForPlacingNodeBelowDividerRTL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DropPinPlaceHolder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b" for="ch" forName="DropPinPlaceHolder" refType="h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b" for="ch" forName="L2TextContainer" refType="t" refFor="ch" refForName="DropPinPlaceHolder"/>
                        <dgm:constr type="t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t" for="ch" forName="ConnectLine" refType="h" fact="0.5"/>
                        <dgm:constr type="b" for="ch" forName="ConnectLine" refType="t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"/>
                      </dgm:constrLst>
                    </dgm:else>
                  </dgm:choose>
                </dgm:else>
              </dgm:choose>
              <dgm:layoutNode name="ConnectorPoint" styleLbl="lnNode1" moveWith="ConnectLine">
                <dgm:alg type="sp"/>
                <dgm:shape xmlns:r="http://schemas.openxmlformats.org/officeDocument/2006/relationships" type="ellipse" r:blip="" zOrderOff="10">
                  <dgm:adjLst/>
                  <dgm:extLst>
                    <a:ext uri="{B698B0E9-8C71-41B9-8309-B3DCBF30829C}">
                      <dgm1612:spPr xmlns:dgm1612="http://schemas.microsoft.com/office/drawing/2016/12/diagram">
                        <a:ln w="6350"/>
                      </dgm1612:spPr>
                    </a:ext>
                  </dgm:extLst>
                </dgm:shape>
                <dgm:presOf/>
                <dgm:constrLst>
                  <dgm:constr type="w" refType="h" op="equ"/>
                </dgm:constrLst>
              </dgm:layoutNode>
              <dgm:layoutNode name="DropPinPlaceHolder">
                <dgm:alg type="composite"/>
                <dgm:shape xmlns:r="http://schemas.openxmlformats.org/officeDocument/2006/relationships" r:blip="">
                  <dgm:adjLst/>
                </dgm:shape>
                <dgm:constrLst>
                  <dgm:constr type="w" for="ch" forName="DropPin" refType="w"/>
                  <dgm:constr type="h" for="ch" forName="DropPin" refType="h"/>
                  <dgm:constr type="ctrX" for="ch" forName="DropPin" refType="w" fact="0.5"/>
                  <dgm:constr type="ctrY" for="ch" forName="DropPin" refType="h" fact="0.5"/>
                  <dgm:constr type="w" for="ch" forName="Ellipse" refType="w" refFor="ch" refForName="DropPin" fact="0.55"/>
                  <dgm:constr type="h" for="ch" forName="Ellipse" refType="w" refFor="ch" refForName="DropPin" fact="0.55"/>
                  <dgm:constr type="ctrX" for="ch" forName="Ellipse" refType="ctrX" refFor="ch" refForName="DropPin"/>
                  <dgm:constr type="ctrY" for="ch" forName="Ellipse" refType="ctrY" refFor="ch" refForName="DropPin"/>
                </dgm:constrLst>
                <dgm:layoutNode name="DropPin" styleLbl="alignNode1">
                  <dgm:alg type="sp"/>
                  <dgm:choose name="CaseForPlacingTearDropAboveAndBelowDivider">
                    <dgm:if name="CaseForPlacingTearDropAboveDivider" axis="self" ptType="node" func="posOdd" op="equ" val="1">
                      <dgm:shape xmlns:r="http://schemas.openxmlformats.org/officeDocument/2006/relationships" rot="135" type="teardrop" r:blip="">
                        <dgm:adjLst>
                          <dgm:adj idx="1" val="1.15"/>
                        </dgm:adjLst>
                      </dgm:shape>
                    </dgm:if>
                    <dgm:else name="CaseForPlacingTearDropBelowDivider">
                      <dgm:shape xmlns:r="http://schemas.openxmlformats.org/officeDocument/2006/relationships" rot="-45" type="teardrop" r:blip="">
                        <dgm:adjLst>
                          <dgm:adj idx="1" val="1.15"/>
                        </dgm:adjLst>
                      </dgm:shape>
                    </dgm:else>
                  </dgm:choose>
                  <dgm:presOf/>
                  <dgm:constrLst/>
                </dgm:layoutNode>
                <dgm:layoutNode name="Ellipse" styleLbl="fgAcc1" moveWith="DropPin">
                  <dgm:alg type="sp"/>
                  <dgm:shape xmlns:r="http://schemas.openxmlformats.org/officeDocument/2006/relationships" type="ellipse" r:blip="">
                    <dgm:adjLst/>
                    <dgm:extLst>
                      <a:ext uri="{B698B0E9-8C71-41B9-8309-B3DCBF30829C}">
                        <dgm1612:spPr xmlns:dgm1612="http://schemas.microsoft.com/office/drawing/2016/12/diagram">
                          <a:ln>
                            <a:noFill/>
                          </a:ln>
                        </dgm1612:spPr>
                      </a:ext>
                    </dgm:extLst>
                  </dgm:shape>
                  <dgm:presOf/>
                  <dgm:constrLst/>
                </dgm:layoutNode>
              </dgm:layoutNode>
              <dgm:layoutNode name="L2TextContainer" styleLbl="revTx" moveWith="L1TextContainer">
                <dgm:varLst>
                  <dgm:bulletEnabled val="1"/>
                </dgm:varLst>
                <dgm:choose name="casesForTxtDirLogic">
                  <dgm:if name="Name77" axis="self" ptType="node" func="posOdd" op="equ" val="1">
                    <dgm:alg type="tx">
                      <dgm:param type="txAnchorVert" val="t"/>
                      <dgm:param type="parTxLTRAlign" val="l"/>
                      <dgm:param type="parTxRTLAlign" val="l"/>
                      <dgm:param type="txAnchorVertCh" val="t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 refType="primFontSz" fact="0.5"/>
                      <dgm:constr type="tMarg" refType="primFontSz" fact="0.5"/>
                      <dgm:constr type="bMarg" refType="primFontSz" fact="0.75"/>
                    </dgm:constrLst>
                  </dgm:if>
                  <dgm:else name="Name88">
                    <dgm:alg type="tx">
                      <dgm:param type="txAnchorVert" val="b"/>
                      <dgm:param type="parTxLTRAlign" val="l"/>
                      <dgm:param type="parTxRTLAlign" val="l"/>
                      <dgm:param type="txAnchorVertCh" val="b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/>
                      <dgm:constr type="tMarg" refType="primFontSz" fact="0.75"/>
                      <dgm:constr type="bMarg" refType="primFontSz" fact="0.5"/>
                    </dgm:constrLst>
                  </dgm:else>
                </dgm:choose>
                <dgm:shape xmlns:r="http://schemas.openxmlformats.org/officeDocument/2006/relationships" type="rect" r:blip="">
                  <dgm:adjLst/>
                </dgm:shape>
                <dgm:presOf axis="des" ptType="node"/>
                <dgm:ruleLst>
                  <dgm:rule type="primFontSz" val="11" fact="NaN" max="NaN"/>
                </dgm:ruleLst>
              </dgm:layoutNode>
              <dgm:layoutNode name="L1TextContainer" styleLbl="revTx">
                <dgm:varLst>
                  <dgm:chMax val="1"/>
                  <dgm:chPref val="1"/>
                  <dgm:bulletEnabled val="1"/>
                </dgm:varLst>
                <dgm:alg type="tx">
                  <dgm:param type="txAnchorVert" val="mid"/>
                  <dgm:param type="parTxLTRAlign" val="l"/>
                  <dgm:param type="parTxRTLAlign" val="l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lMarg"/>
                  <dgm:constr type="rMarg" refType="primFontSz" fact="0.5"/>
                  <dgm:constr type="tMarg"/>
                  <dgm:constr type="bMarg"/>
                </dgm:constrLst>
                <dgm:ruleLst>
                  <dgm:rule type="primFontSz" val="13" fact="NaN" max="NaN"/>
                </dgm:ruleLst>
              </dgm:layoutNode>
              <dgm:layoutNode name="ConnectLine" styleLbl="sibTrans1D1">
                <dgm:alg type="sp"/>
                <dgm:shape xmlns:r="http://schemas.openxmlformats.org/officeDocument/2006/relationships" type="line" r:blip="">
                  <dgm:adjLst/>
                  <dgm:extLst>
                    <a:ext uri="{B698B0E9-8C71-41B9-8309-B3DCBF30829C}">
                      <dgm1612:spPr xmlns:dgm1612="http://schemas.microsoft.com/office/drawing/2016/12/diagram">
                        <a:ln w="12700">
                          <a:prstDash val="dash"/>
                        </a:ln>
                      </dgm1612:spPr>
                    </a:ext>
                  </dgm:extLst>
                </dgm:shape>
                <dgm:presOf/>
                <dgm:constrLst/>
              </dgm:layoutNode>
              <dgm:layoutNode name="EmptyPlaceHolder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</dgm:layoutNode>
            </dgm:layoutNode>
            <dgm:forEach name="Name28" axis="followSib" ptType="sibTrans" cnt="1">
              <dgm:layoutNode name="spaceBetweenRectangles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forEach>
          </dgm:forEach>
        </dgm:else>
      </dgm:choose>
    </dgm:layoutNode>
  </dgm:layoutNode>
  <dgm:extLst>
    <a:ext uri="{68A01E43-0DF5-4B5B-8FA6-DAF915123BFB}">
      <dgm1612:lstStyle xmlns:dgm1612="http://schemas.microsoft.com/office/drawing/2016/12/diagram">
        <a:lvl1pPr>
          <a:defRPr b="1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1DAF75-D5A6-46D9-BD29-171EEA1C51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D3CCB55B-C075-4B6C-AF15-CA34A51EC3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B8DB0D7-3106-4337-920D-E15CF9E7D1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5524C-2140-4A55-A11F-D04A5758DA67}" type="datetimeFigureOut">
              <a:rPr lang="da-DK" smtClean="0"/>
              <a:t>20-11-2023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B3218954-A5E5-4C12-BD53-5DDF16000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E161A8D-F3BF-4A00-BF75-B74E2CFAA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F672D-1A08-4AC0-94B6-C94F76D8AF6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646872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0BAC32C-1BFB-4B1A-8B98-F1CC3AC0A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DBF7765E-5AF5-402F-BFEB-536E51595C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5D73EE81-94F9-44A6-87EA-0B71E31978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5524C-2140-4A55-A11F-D04A5758DA67}" type="datetimeFigureOut">
              <a:rPr lang="da-DK" smtClean="0"/>
              <a:t>20-11-2023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E2F7B19E-A96A-4890-84F3-6DD5FD8386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DBF4F8B-BF9E-4262-B88C-ECE23B2536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F672D-1A08-4AC0-94B6-C94F76D8AF6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06136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>
            <a:extLst>
              <a:ext uri="{FF2B5EF4-FFF2-40B4-BE49-F238E27FC236}">
                <a16:creationId xmlns:a16="http://schemas.microsoft.com/office/drawing/2014/main" id="{C066D1BE-97A0-4D63-B9C3-1C818524FD5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28A331E5-2C64-4ABB-866F-241203BAA4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3939304F-84A1-471F-BF8E-1203E3C6A1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5524C-2140-4A55-A11F-D04A5758DA67}" type="datetimeFigureOut">
              <a:rPr lang="da-DK" smtClean="0"/>
              <a:t>20-11-2023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2FF4478A-02AC-48C8-8F07-8D076AB1B0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B3C11879-5062-4599-8B87-BAF03DE39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F672D-1A08-4AC0-94B6-C94F76D8AF6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739062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4D075B-F116-4AF9-971D-48CBC2B282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043927EE-518C-481C-A206-3712E8C1DC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71BFD493-342B-4B6C-8DAB-3B65D26F40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5524C-2140-4A55-A11F-D04A5758DA67}" type="datetimeFigureOut">
              <a:rPr lang="da-DK" smtClean="0"/>
              <a:t>20-11-2023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BC2C1BEF-FBB2-4405-8FEB-D1DB5269FC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D08774D-43B8-4FEB-B80F-2223FCB11E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F672D-1A08-4AC0-94B6-C94F76D8AF6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68610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9EEC78-2386-416E-BC7D-9F6EAAC382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3BD7F2B0-5083-4E3D-B2E2-6CC7C2D782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7AB13B4-A787-4D54-879B-5024FFBDE5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5524C-2140-4A55-A11F-D04A5758DA67}" type="datetimeFigureOut">
              <a:rPr lang="da-DK" smtClean="0"/>
              <a:t>20-11-2023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1363072D-15A4-44D0-8615-19F36267CE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FF6EB0A-FE79-49C3-AEFA-04861D183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F672D-1A08-4AC0-94B6-C94F76D8AF6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482169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97F7867-51A0-430D-883B-ED53E2E8F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83AE7085-5F6B-4091-9C79-1F0221AE4D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C8BA1154-0761-4593-9393-85FC4CA728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33FCCCC2-6AD6-472C-A155-FEA82B1DC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5524C-2140-4A55-A11F-D04A5758DA67}" type="datetimeFigureOut">
              <a:rPr lang="da-DK" smtClean="0"/>
              <a:t>20-11-2023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A9662EBF-FC43-4669-A3FA-7EE54F4F4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C1751A3A-6E30-4E35-B78E-EF08120F8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F672D-1A08-4AC0-94B6-C94F76D8AF6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516872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3829C2-A512-44C7-9D23-4DA6EC3B62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F49D9E86-BADD-4AFA-83DA-4411A0575A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405AA258-BF16-45C0-9C97-F0A7ADF4F7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6099CAD2-9004-4C6A-AC64-5577CA8EF55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106BBB49-3A6B-4658-B414-92BFA487007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07458605-1424-48A9-8814-1938AFE806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5524C-2140-4A55-A11F-D04A5758DA67}" type="datetimeFigureOut">
              <a:rPr lang="da-DK" smtClean="0"/>
              <a:t>20-11-2023</a:t>
            </a:fld>
            <a:endParaRPr lang="da-DK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A8541F09-EBAF-4119-ACAC-73F3C10FE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4677FFD6-2F58-4CEA-AA10-6F52194E83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F672D-1A08-4AC0-94B6-C94F76D8AF6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608222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AD19F5-37A7-42A9-A88F-C16714985D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4BD0AE6C-C04B-462C-AEEF-786FA8AB04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5524C-2140-4A55-A11F-D04A5758DA67}" type="datetimeFigureOut">
              <a:rPr lang="da-DK" smtClean="0"/>
              <a:t>20-11-2023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5E83C738-AAA1-4C7B-A766-4121E081D7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99B480CA-2BF3-458A-8EC3-021AE60866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F672D-1A08-4AC0-94B6-C94F76D8AF6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097869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E6472D82-15AB-4A0D-81E7-D85207B208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5524C-2140-4A55-A11F-D04A5758DA67}" type="datetimeFigureOut">
              <a:rPr lang="da-DK" smtClean="0"/>
              <a:t>20-11-2023</a:t>
            </a:fld>
            <a:endParaRPr lang="da-DK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CA30B929-0F0B-4D1D-B0B3-6479027FD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0B5E55B8-C26A-4AB8-BE14-17EBA8C96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F672D-1A08-4AC0-94B6-C94F76D8AF6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129720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8C6FDC-3D89-4DF2-8309-5FAD28FB25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6DDA18F8-2B77-4071-A969-E01E827C98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17C0F8E1-45F1-4EA4-B708-89C9EEEB63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96ABB728-E32D-44B6-B5DA-87D7FB50B6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5524C-2140-4A55-A11F-D04A5758DA67}" type="datetimeFigureOut">
              <a:rPr lang="da-DK" smtClean="0"/>
              <a:t>20-11-2023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C03E1B46-65F6-44F5-9336-487CD27E65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70BBD6BD-3453-4A44-B925-1CA67E3540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F672D-1A08-4AC0-94B6-C94F76D8AF6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326906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36719C8-F969-4DE0-A622-1DFC10F7F5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931EEDFB-2A8E-4B2C-AAEE-27835B7770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3BA9D40C-3D26-4FF8-8F9C-64642C362F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B807D728-63FA-4B48-A65B-A6E88D237D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5524C-2140-4A55-A11F-D04A5758DA67}" type="datetimeFigureOut">
              <a:rPr lang="da-DK" smtClean="0"/>
              <a:t>20-11-2023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5933976A-3428-4088-B86C-651E353ECC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961878B0-85C5-42ED-9927-52E632A8D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F672D-1A08-4AC0-94B6-C94F76D8AF6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359962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DFE49E4F-31E9-43A3-AAEE-0A4E24CEE9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AD799A0F-8076-4DA5-9B6C-7921414D77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39E88AFB-40C9-4A5F-A2CD-8A26A6BE71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65524C-2140-4A55-A11F-D04A5758DA67}" type="datetimeFigureOut">
              <a:rPr lang="da-DK" smtClean="0"/>
              <a:t>20-11-2023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EF5C9914-9353-4DEA-93F7-2D72867FDB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32D3ADF8-9524-453C-9CA6-1163C5A557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BF672D-1A08-4AC0-94B6-C94F76D8AF6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08205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5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svg"/><Relationship Id="rId18" Type="http://schemas.openxmlformats.org/officeDocument/2006/relationships/image" Target="../media/image43.png"/><Relationship Id="rId3" Type="http://schemas.openxmlformats.org/officeDocument/2006/relationships/image" Target="../media/image28.svg"/><Relationship Id="rId21" Type="http://schemas.openxmlformats.org/officeDocument/2006/relationships/image" Target="../media/image46.svg"/><Relationship Id="rId7" Type="http://schemas.openxmlformats.org/officeDocument/2006/relationships/image" Target="../media/image32.svg"/><Relationship Id="rId12" Type="http://schemas.openxmlformats.org/officeDocument/2006/relationships/image" Target="../media/image37.png"/><Relationship Id="rId17" Type="http://schemas.openxmlformats.org/officeDocument/2006/relationships/image" Target="../media/image42.svg"/><Relationship Id="rId25" Type="http://schemas.openxmlformats.org/officeDocument/2006/relationships/image" Target="../media/image50.svg"/><Relationship Id="rId2" Type="http://schemas.openxmlformats.org/officeDocument/2006/relationships/image" Target="../media/image27.png"/><Relationship Id="rId16" Type="http://schemas.openxmlformats.org/officeDocument/2006/relationships/image" Target="../media/image41.png"/><Relationship Id="rId20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36.svg"/><Relationship Id="rId24" Type="http://schemas.openxmlformats.org/officeDocument/2006/relationships/image" Target="../media/image49.png"/><Relationship Id="rId5" Type="http://schemas.openxmlformats.org/officeDocument/2006/relationships/image" Target="../media/image30.svg"/><Relationship Id="rId15" Type="http://schemas.openxmlformats.org/officeDocument/2006/relationships/image" Target="../media/image40.svg"/><Relationship Id="rId23" Type="http://schemas.openxmlformats.org/officeDocument/2006/relationships/image" Target="../media/image48.svg"/><Relationship Id="rId10" Type="http://schemas.openxmlformats.org/officeDocument/2006/relationships/image" Target="../media/image35.png"/><Relationship Id="rId19" Type="http://schemas.openxmlformats.org/officeDocument/2006/relationships/image" Target="../media/image44.svg"/><Relationship Id="rId4" Type="http://schemas.openxmlformats.org/officeDocument/2006/relationships/image" Target="../media/image29.png"/><Relationship Id="rId9" Type="http://schemas.openxmlformats.org/officeDocument/2006/relationships/image" Target="../media/image34.svg"/><Relationship Id="rId14" Type="http://schemas.openxmlformats.org/officeDocument/2006/relationships/image" Target="../media/image39.png"/><Relationship Id="rId22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0.svg"/><Relationship Id="rId18" Type="http://schemas.openxmlformats.org/officeDocument/2006/relationships/image" Target="../media/image64.svg"/><Relationship Id="rId3" Type="http://schemas.openxmlformats.org/officeDocument/2006/relationships/image" Target="../media/image38.svg"/><Relationship Id="rId7" Type="http://schemas.openxmlformats.org/officeDocument/2006/relationships/image" Target="../media/image54.svg"/><Relationship Id="rId12" Type="http://schemas.openxmlformats.org/officeDocument/2006/relationships/image" Target="../media/image59.png"/><Relationship Id="rId17" Type="http://schemas.openxmlformats.org/officeDocument/2006/relationships/image" Target="../media/image63.png"/><Relationship Id="rId2" Type="http://schemas.openxmlformats.org/officeDocument/2006/relationships/image" Target="../media/image37.png"/><Relationship Id="rId16" Type="http://schemas.openxmlformats.org/officeDocument/2006/relationships/image" Target="../media/image62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11" Type="http://schemas.openxmlformats.org/officeDocument/2006/relationships/image" Target="../media/image58.svg"/><Relationship Id="rId5" Type="http://schemas.openxmlformats.org/officeDocument/2006/relationships/image" Target="../media/image52.svg"/><Relationship Id="rId15" Type="http://schemas.openxmlformats.org/officeDocument/2006/relationships/image" Target="../media/image61.pn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Relationship Id="rId14" Type="http://schemas.openxmlformats.org/officeDocument/2006/relationships/image" Target="../media/image20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73.svg"/><Relationship Id="rId18" Type="http://schemas.openxmlformats.org/officeDocument/2006/relationships/image" Target="../media/image78.png"/><Relationship Id="rId3" Type="http://schemas.openxmlformats.org/officeDocument/2006/relationships/image" Target="../media/image66.png"/><Relationship Id="rId7" Type="http://schemas.openxmlformats.org/officeDocument/2006/relationships/image" Target="../media/image60.svg"/><Relationship Id="rId12" Type="http://schemas.openxmlformats.org/officeDocument/2006/relationships/image" Target="../media/image72.png"/><Relationship Id="rId17" Type="http://schemas.openxmlformats.org/officeDocument/2006/relationships/image" Target="../media/image77.svg"/><Relationship Id="rId2" Type="http://schemas.openxmlformats.org/officeDocument/2006/relationships/image" Target="../media/image65.gif"/><Relationship Id="rId16" Type="http://schemas.openxmlformats.org/officeDocument/2006/relationships/image" Target="../media/image7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9.png"/><Relationship Id="rId11" Type="http://schemas.openxmlformats.org/officeDocument/2006/relationships/image" Target="../media/image71.svg"/><Relationship Id="rId5" Type="http://schemas.openxmlformats.org/officeDocument/2006/relationships/image" Target="../media/image68.jpeg"/><Relationship Id="rId15" Type="http://schemas.openxmlformats.org/officeDocument/2006/relationships/image" Target="../media/image75.svg"/><Relationship Id="rId10" Type="http://schemas.openxmlformats.org/officeDocument/2006/relationships/image" Target="../media/image70.png"/><Relationship Id="rId19" Type="http://schemas.openxmlformats.org/officeDocument/2006/relationships/image" Target="../media/image79.svg"/><Relationship Id="rId4" Type="http://schemas.openxmlformats.org/officeDocument/2006/relationships/image" Target="../media/image67.svg"/><Relationship Id="rId9" Type="http://schemas.openxmlformats.org/officeDocument/2006/relationships/image" Target="../media/image69.svg"/><Relationship Id="rId14" Type="http://schemas.openxmlformats.org/officeDocument/2006/relationships/image" Target="../media/image74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healthcare.siemens.com/computed-tomography/single-source-ct/somatom-scope" TargetMode="External"/><Relationship Id="rId5" Type="http://schemas.microsoft.com/office/2007/relationships/hdphoto" Target="../media/hdphoto2.wdp"/><Relationship Id="rId4" Type="http://schemas.openxmlformats.org/officeDocument/2006/relationships/image" Target="../media/image8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89.png"/><Relationship Id="rId7" Type="http://schemas.openxmlformats.org/officeDocument/2006/relationships/image" Target="../media/image93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png"/><Relationship Id="rId11" Type="http://schemas.openxmlformats.org/officeDocument/2006/relationships/image" Target="../media/image97.png"/><Relationship Id="rId5" Type="http://schemas.openxmlformats.org/officeDocument/2006/relationships/image" Target="../media/image91.png"/><Relationship Id="rId10" Type="http://schemas.openxmlformats.org/officeDocument/2006/relationships/image" Target="../media/image96.png"/><Relationship Id="rId4" Type="http://schemas.openxmlformats.org/officeDocument/2006/relationships/image" Target="../media/image90.png"/><Relationship Id="rId9" Type="http://schemas.openxmlformats.org/officeDocument/2006/relationships/image" Target="../media/image95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gi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54678" y="1681375"/>
            <a:ext cx="7479844" cy="1297115"/>
          </a:xfrm>
        </p:spPr>
        <p:txBody>
          <a:bodyPr anchor="t">
            <a:normAutofit fontScale="90000"/>
          </a:bodyPr>
          <a:lstStyle/>
          <a:p>
            <a:pPr algn="l"/>
            <a:r>
              <a:rPr lang="da-DK" sz="4400" dirty="0">
                <a:solidFill>
                  <a:srgbClr val="000000"/>
                </a:solidFill>
              </a:rPr>
              <a:t>Status for det nationale screeningsprojekt</a:t>
            </a:r>
            <a:endParaRPr lang="da-DK" dirty="0"/>
          </a:p>
        </p:txBody>
      </p:sp>
      <p:pic>
        <p:nvPicPr>
          <p:cNvPr id="8" name="Billede 7"/>
          <p:cNvPicPr>
            <a:picLocks noChangeAspect="1"/>
          </p:cNvPicPr>
          <p:nvPr/>
        </p:nvPicPr>
        <p:blipFill rotWithShape="1">
          <a:blip r:embed="rId2">
            <a:alphaModFix/>
          </a:blip>
          <a:srcRect r="19356" b="1"/>
          <a:stretch/>
        </p:blipFill>
        <p:spPr>
          <a:xfrm>
            <a:off x="8165829" y="1972688"/>
            <a:ext cx="4012623" cy="4876168"/>
          </a:xfrm>
          <a:custGeom>
            <a:avLst/>
            <a:gdLst>
              <a:gd name="connsiteX0" fmla="*/ 2879389 w 4351232"/>
              <a:gd name="connsiteY0" fmla="*/ 0 h 5287648"/>
              <a:gd name="connsiteX1" fmla="*/ 4251877 w 4351232"/>
              <a:gd name="connsiteY1" fmla="*/ 347527 h 5287648"/>
              <a:gd name="connsiteX2" fmla="*/ 4351232 w 4351232"/>
              <a:gd name="connsiteY2" fmla="*/ 407886 h 5287648"/>
              <a:gd name="connsiteX3" fmla="*/ 4351232 w 4351232"/>
              <a:gd name="connsiteY3" fmla="*/ 5287648 h 5287648"/>
              <a:gd name="connsiteX4" fmla="*/ 1303444 w 4351232"/>
              <a:gd name="connsiteY4" fmla="*/ 5287648 h 5287648"/>
              <a:gd name="connsiteX5" fmla="*/ 1269495 w 4351232"/>
              <a:gd name="connsiteY5" fmla="*/ 5267024 h 5287648"/>
              <a:gd name="connsiteX6" fmla="*/ 0 w 4351232"/>
              <a:gd name="connsiteY6" fmla="*/ 2879389 h 5287648"/>
              <a:gd name="connsiteX7" fmla="*/ 2879389 w 4351232"/>
              <a:gd name="connsiteY7" fmla="*/ 0 h 5287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51232" h="5287648">
                <a:moveTo>
                  <a:pt x="2879389" y="0"/>
                </a:moveTo>
                <a:cubicBezTo>
                  <a:pt x="3376340" y="0"/>
                  <a:pt x="3843887" y="125893"/>
                  <a:pt x="4251877" y="347527"/>
                </a:cubicBezTo>
                <a:lnTo>
                  <a:pt x="4351232" y="407886"/>
                </a:lnTo>
                <a:lnTo>
                  <a:pt x="4351232" y="5287648"/>
                </a:lnTo>
                <a:lnTo>
                  <a:pt x="1303444" y="5287648"/>
                </a:lnTo>
                <a:lnTo>
                  <a:pt x="1269495" y="5267024"/>
                </a:lnTo>
                <a:cubicBezTo>
                  <a:pt x="503573" y="4749577"/>
                  <a:pt x="0" y="3873291"/>
                  <a:pt x="0" y="2879389"/>
                </a:cubicBezTo>
                <a:cubicBezTo>
                  <a:pt x="0" y="1289146"/>
                  <a:pt x="1289146" y="0"/>
                  <a:pt x="2879389" y="0"/>
                </a:cubicBezTo>
                <a:close/>
              </a:path>
            </a:pathLst>
          </a:custGeom>
          <a:effectLst>
            <a:softEdge rad="0"/>
          </a:effectLst>
        </p:spPr>
      </p:pic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354678" y="3117055"/>
            <a:ext cx="8519356" cy="838831"/>
          </a:xfrm>
        </p:spPr>
        <p:txBody>
          <a:bodyPr anchor="b">
            <a:normAutofit/>
          </a:bodyPr>
          <a:lstStyle/>
          <a:p>
            <a:pPr algn="l"/>
            <a:r>
              <a:rPr lang="da-DK" sz="1600" dirty="0">
                <a:solidFill>
                  <a:srgbClr val="000000"/>
                </a:solidFill>
              </a:rPr>
              <a:t>International Lungekræftdag 2023, 16.11.23, Ingeniørernes Hus</a:t>
            </a:r>
          </a:p>
        </p:txBody>
      </p:sp>
      <p:sp>
        <p:nvSpPr>
          <p:cNvPr id="10" name="Pladsholder til sidefod 4">
            <a:extLst>
              <a:ext uri="{FF2B5EF4-FFF2-40B4-BE49-F238E27FC236}">
                <a16:creationId xmlns:a16="http://schemas.microsoft.com/office/drawing/2014/main" id="{51416EF1-C0C3-4E13-9545-D39286BCA0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481" y="5643961"/>
            <a:ext cx="7032229" cy="1178768"/>
          </a:xfrm>
        </p:spPr>
        <p:txBody>
          <a:bodyPr>
            <a:noAutofit/>
          </a:bodyPr>
          <a:lstStyle/>
          <a:p>
            <a:pPr algn="l">
              <a:spcAft>
                <a:spcPts val="600"/>
              </a:spcAft>
            </a:pPr>
            <a:r>
              <a:rPr lang="da-DK" sz="1300" dirty="0">
                <a:solidFill>
                  <a:srgbClr val="898989"/>
                </a:solidFill>
              </a:rPr>
              <a:t>Afdelingslæge, Klinisk lektor, </a:t>
            </a:r>
            <a:r>
              <a:rPr lang="da-DK" sz="1300" dirty="0" err="1">
                <a:solidFill>
                  <a:srgbClr val="898989"/>
                </a:solidFill>
              </a:rPr>
              <a:t>Ph.D</a:t>
            </a:r>
            <a:r>
              <a:rPr lang="da-DK" sz="1300" dirty="0">
                <a:solidFill>
                  <a:srgbClr val="898989"/>
                </a:solidFill>
              </a:rPr>
              <a:t>, </a:t>
            </a:r>
          </a:p>
          <a:p>
            <a:pPr algn="l">
              <a:spcAft>
                <a:spcPts val="600"/>
              </a:spcAft>
            </a:pPr>
            <a:r>
              <a:rPr lang="da-DK" sz="1300" dirty="0">
                <a:solidFill>
                  <a:srgbClr val="898989"/>
                </a:solidFill>
              </a:rPr>
              <a:t>Formand, DLCG Screeningsgruppe</a:t>
            </a:r>
          </a:p>
          <a:p>
            <a:pPr algn="l">
              <a:spcAft>
                <a:spcPts val="600"/>
              </a:spcAft>
            </a:pPr>
            <a:r>
              <a:rPr lang="da-DK" sz="1300" dirty="0">
                <a:solidFill>
                  <a:srgbClr val="898989"/>
                </a:solidFill>
              </a:rPr>
              <a:t>zaigham.saghir@regionh.dk</a:t>
            </a:r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9E7A1829-E2E4-4384-9ED1-F96E8FAE6621}"/>
              </a:ext>
            </a:extLst>
          </p:cNvPr>
          <p:cNvSpPr txBox="1"/>
          <p:nvPr/>
        </p:nvSpPr>
        <p:spPr>
          <a:xfrm>
            <a:off x="422026" y="5769929"/>
            <a:ext cx="1629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Zaigham Saghir</a:t>
            </a:r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AFD80323-99A8-41AA-B2D7-ECAD472D92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4385" y="5659395"/>
            <a:ext cx="2022658" cy="1178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6156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ouston, We Have a Problem.. Ok — I got the cliché out of the way… | by KC  Chhipwadia | Medium">
            <a:extLst>
              <a:ext uri="{FF2B5EF4-FFF2-40B4-BE49-F238E27FC236}">
                <a16:creationId xmlns:a16="http://schemas.microsoft.com/office/drawing/2014/main" id="{7BA6C8B5-5792-4845-80F0-970B44B158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7" t="-1" r="2367" b="11830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01985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 descr="Prevention is better than cure | Driver Group Plc">
            <a:extLst>
              <a:ext uri="{FF2B5EF4-FFF2-40B4-BE49-F238E27FC236}">
                <a16:creationId xmlns:a16="http://schemas.microsoft.com/office/drawing/2014/main" id="{9F2B520D-2018-45DC-ABC5-22923B7232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 bwMode="auto">
          <a:xfrm>
            <a:off x="-3048" y="0"/>
            <a:ext cx="12191999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45F320D-9339-47B4-88E7-699EDAE306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-1743826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8800" dirty="0">
                <a:solidFill>
                  <a:srgbClr val="C00000"/>
                </a:solidFill>
              </a:rPr>
              <a:t>LØSNINGER?</a:t>
            </a:r>
          </a:p>
        </p:txBody>
      </p:sp>
      <p:sp>
        <p:nvSpPr>
          <p:cNvPr id="16" name="Titel 1">
            <a:extLst>
              <a:ext uri="{FF2B5EF4-FFF2-40B4-BE49-F238E27FC236}">
                <a16:creationId xmlns:a16="http://schemas.microsoft.com/office/drawing/2014/main" id="{249EDBB4-D0E4-4F5E-95F2-80710D224132}"/>
              </a:ext>
            </a:extLst>
          </p:cNvPr>
          <p:cNvSpPr txBox="1">
            <a:spLocks/>
          </p:cNvSpPr>
          <p:nvPr/>
        </p:nvSpPr>
        <p:spPr>
          <a:xfrm>
            <a:off x="1063750" y="1895957"/>
            <a:ext cx="10656301" cy="35747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3100" dirty="0">
                <a:solidFill>
                  <a:srgbClr val="FFFF00"/>
                </a:solidFill>
              </a:rPr>
              <a:t>FOREBYGGELSE</a:t>
            </a:r>
          </a:p>
        </p:txBody>
      </p:sp>
    </p:spTree>
    <p:extLst>
      <p:ext uri="{BB962C8B-B14F-4D97-AF65-F5344CB8AC3E}">
        <p14:creationId xmlns:p14="http://schemas.microsoft.com/office/powerpoint/2010/main" val="3982249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ADE9CC-35FD-473B-9C96-925714C42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487"/>
            <a:ext cx="10515600" cy="1325563"/>
          </a:xfrm>
        </p:spPr>
        <p:txBody>
          <a:bodyPr/>
          <a:lstStyle/>
          <a:p>
            <a:pPr algn="ctr"/>
            <a:r>
              <a:rPr lang="da-DK" dirty="0"/>
              <a:t>Forebyggelsespyramiden</a:t>
            </a:r>
          </a:p>
        </p:txBody>
      </p:sp>
      <p:graphicFrame>
        <p:nvGraphicFramePr>
          <p:cNvPr id="7" name="Pladsholder til indhold 6">
            <a:extLst>
              <a:ext uri="{FF2B5EF4-FFF2-40B4-BE49-F238E27FC236}">
                <a16:creationId xmlns:a16="http://schemas.microsoft.com/office/drawing/2014/main" id="{AA7B3C37-6B4D-439D-906A-9B4246D2DB0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46338291"/>
              </p:ext>
            </p:extLst>
          </p:nvPr>
        </p:nvGraphicFramePr>
        <p:xfrm>
          <a:off x="223883" y="1384663"/>
          <a:ext cx="11129917" cy="47923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Rektangel 7">
            <a:extLst>
              <a:ext uri="{FF2B5EF4-FFF2-40B4-BE49-F238E27FC236}">
                <a16:creationId xmlns:a16="http://schemas.microsoft.com/office/drawing/2014/main" id="{D91149AE-B1E7-425A-AAFC-AA46F9315541}"/>
              </a:ext>
            </a:extLst>
          </p:cNvPr>
          <p:cNvSpPr/>
          <p:nvPr/>
        </p:nvSpPr>
        <p:spPr>
          <a:xfrm rot="2454588">
            <a:off x="9679168" y="5143903"/>
            <a:ext cx="172551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da-DK" dirty="0"/>
              <a:t>Rask befolkning</a:t>
            </a:r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2ED00CDB-D04C-4611-B556-99D0C78112B9}"/>
              </a:ext>
            </a:extLst>
          </p:cNvPr>
          <p:cNvSpPr/>
          <p:nvPr/>
        </p:nvSpPr>
        <p:spPr>
          <a:xfrm rot="2382070">
            <a:off x="7825400" y="3569069"/>
            <a:ext cx="176045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da-DK" dirty="0"/>
              <a:t>Personer i risiko</a:t>
            </a:r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F31CA4BE-5860-43B8-892D-B4EEB92F2505}"/>
              </a:ext>
            </a:extLst>
          </p:cNvPr>
          <p:cNvSpPr/>
          <p:nvPr/>
        </p:nvSpPr>
        <p:spPr>
          <a:xfrm rot="2470545">
            <a:off x="5527319" y="1877217"/>
            <a:ext cx="23983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da-DK" dirty="0"/>
              <a:t>Personer med sygdom</a:t>
            </a:r>
          </a:p>
        </p:txBody>
      </p:sp>
    </p:spTree>
    <p:extLst>
      <p:ext uri="{BB962C8B-B14F-4D97-AF65-F5344CB8AC3E}">
        <p14:creationId xmlns:p14="http://schemas.microsoft.com/office/powerpoint/2010/main" val="8180007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National Non-Smoking Week">
            <a:extLst>
              <a:ext uri="{FF2B5EF4-FFF2-40B4-BE49-F238E27FC236}">
                <a16:creationId xmlns:a16="http://schemas.microsoft.com/office/drawing/2014/main" id="{802C7B1E-20EE-4CDA-BF25-748906C086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78" b="17610"/>
          <a:stretch/>
        </p:blipFill>
        <p:spPr bwMode="auto">
          <a:xfrm>
            <a:off x="20" y="10"/>
            <a:ext cx="12191979" cy="5886523"/>
          </a:xfrm>
          <a:custGeom>
            <a:avLst/>
            <a:gdLst/>
            <a:ahLst/>
            <a:cxnLst/>
            <a:rect l="l" t="t" r="r" b="b"/>
            <a:pathLst>
              <a:path w="12191999" h="5886533">
                <a:moveTo>
                  <a:pt x="4721173" y="4907914"/>
                </a:moveTo>
                <a:lnTo>
                  <a:pt x="4722109" y="4908125"/>
                </a:lnTo>
                <a:cubicBezTo>
                  <a:pt x="4721143" y="4908767"/>
                  <a:pt x="4718263" y="4909373"/>
                  <a:pt x="4717199" y="4909396"/>
                </a:cubicBez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5751311"/>
                </a:lnTo>
                <a:lnTo>
                  <a:pt x="12140860" y="5770509"/>
                </a:lnTo>
                <a:cubicBezTo>
                  <a:pt x="12126656" y="5772723"/>
                  <a:pt x="12093589" y="5827925"/>
                  <a:pt x="12080161" y="5826358"/>
                </a:cubicBezTo>
                <a:cubicBezTo>
                  <a:pt x="11978188" y="5850511"/>
                  <a:pt x="11967361" y="5873564"/>
                  <a:pt x="11917885" y="5861578"/>
                </a:cubicBezTo>
                <a:cubicBezTo>
                  <a:pt x="11872779" y="5859863"/>
                  <a:pt x="11928861" y="5896778"/>
                  <a:pt x="11894610" y="5883738"/>
                </a:cubicBezTo>
                <a:cubicBezTo>
                  <a:pt x="11860359" y="5870698"/>
                  <a:pt x="11736091" y="5807232"/>
                  <a:pt x="11712379" y="5783337"/>
                </a:cubicBezTo>
                <a:cubicBezTo>
                  <a:pt x="11688667" y="5759442"/>
                  <a:pt x="11627912" y="5782933"/>
                  <a:pt x="11585366" y="5740371"/>
                </a:cubicBezTo>
                <a:lnTo>
                  <a:pt x="11516470" y="5663679"/>
                </a:lnTo>
                <a:cubicBezTo>
                  <a:pt x="11468274" y="5661847"/>
                  <a:pt x="11507335" y="5626593"/>
                  <a:pt x="11462692" y="5610127"/>
                </a:cubicBezTo>
                <a:cubicBezTo>
                  <a:pt x="11417567" y="5608500"/>
                  <a:pt x="11408021" y="5556613"/>
                  <a:pt x="11369712" y="5548654"/>
                </a:cubicBezTo>
                <a:cubicBezTo>
                  <a:pt x="11354317" y="5554704"/>
                  <a:pt x="11288328" y="5499810"/>
                  <a:pt x="11273969" y="5488986"/>
                </a:cubicBezTo>
                <a:cubicBezTo>
                  <a:pt x="11231913" y="5490378"/>
                  <a:pt x="11221973" y="5480544"/>
                  <a:pt x="11195084" y="5467967"/>
                </a:cubicBezTo>
                <a:cubicBezTo>
                  <a:pt x="11164086" y="5497749"/>
                  <a:pt x="11171649" y="5471790"/>
                  <a:pt x="11143408" y="5468614"/>
                </a:cubicBezTo>
                <a:cubicBezTo>
                  <a:pt x="11125906" y="5464975"/>
                  <a:pt x="11102603" y="5460835"/>
                  <a:pt x="11085935" y="5459365"/>
                </a:cubicBezTo>
                <a:cubicBezTo>
                  <a:pt x="11057493" y="5459661"/>
                  <a:pt x="11029906" y="5441496"/>
                  <a:pt x="11030953" y="5456484"/>
                </a:cubicBezTo>
                <a:cubicBezTo>
                  <a:pt x="11007784" y="5459001"/>
                  <a:pt x="10982005" y="5463178"/>
                  <a:pt x="10951060" y="5461240"/>
                </a:cubicBezTo>
                <a:cubicBezTo>
                  <a:pt x="10885365" y="5424406"/>
                  <a:pt x="10915288" y="5460968"/>
                  <a:pt x="10857721" y="5448157"/>
                </a:cubicBezTo>
                <a:cubicBezTo>
                  <a:pt x="10806646" y="5435790"/>
                  <a:pt x="10707075" y="5402712"/>
                  <a:pt x="10644616" y="5387039"/>
                </a:cubicBezTo>
                <a:cubicBezTo>
                  <a:pt x="10616446" y="5382224"/>
                  <a:pt x="10558603" y="5371613"/>
                  <a:pt x="10519277" y="5366793"/>
                </a:cubicBezTo>
                <a:cubicBezTo>
                  <a:pt x="10495461" y="5368312"/>
                  <a:pt x="10473830" y="5354868"/>
                  <a:pt x="10445981" y="5364735"/>
                </a:cubicBezTo>
                <a:cubicBezTo>
                  <a:pt x="10436536" y="5368773"/>
                  <a:pt x="10409281" y="5367966"/>
                  <a:pt x="10383865" y="5360888"/>
                </a:cubicBezTo>
                <a:cubicBezTo>
                  <a:pt x="10374827" y="5369095"/>
                  <a:pt x="10347864" y="5360432"/>
                  <a:pt x="10336852" y="5360277"/>
                </a:cubicBezTo>
                <a:cubicBezTo>
                  <a:pt x="10323586" y="5366987"/>
                  <a:pt x="10274741" y="5357921"/>
                  <a:pt x="10261098" y="5350526"/>
                </a:cubicBezTo>
                <a:lnTo>
                  <a:pt x="10126497" y="5339011"/>
                </a:lnTo>
                <a:lnTo>
                  <a:pt x="10082166" y="5336916"/>
                </a:lnTo>
                <a:cubicBezTo>
                  <a:pt x="10074567" y="5338985"/>
                  <a:pt x="10046860" y="5337657"/>
                  <a:pt x="10039237" y="5338580"/>
                </a:cubicBezTo>
                <a:cubicBezTo>
                  <a:pt x="9998458" y="5328479"/>
                  <a:pt x="9984394" y="5327989"/>
                  <a:pt x="9960016" y="5323065"/>
                </a:cubicBezTo>
                <a:cubicBezTo>
                  <a:pt x="9918980" y="5322923"/>
                  <a:pt x="9888741" y="5326122"/>
                  <a:pt x="9847789" y="5316297"/>
                </a:cubicBezTo>
                <a:lnTo>
                  <a:pt x="9728306" y="5296090"/>
                </a:lnTo>
                <a:cubicBezTo>
                  <a:pt x="9675056" y="5305676"/>
                  <a:pt x="9602035" y="5297282"/>
                  <a:pt x="9584504" y="5284670"/>
                </a:cubicBezTo>
                <a:cubicBezTo>
                  <a:pt x="9518952" y="5270394"/>
                  <a:pt x="9415429" y="5244268"/>
                  <a:pt x="9343049" y="5238968"/>
                </a:cubicBezTo>
                <a:lnTo>
                  <a:pt x="9231367" y="5187063"/>
                </a:lnTo>
                <a:lnTo>
                  <a:pt x="9194807" y="5176984"/>
                </a:lnTo>
                <a:lnTo>
                  <a:pt x="9189243" y="5167745"/>
                </a:lnTo>
                <a:lnTo>
                  <a:pt x="9151229" y="5156543"/>
                </a:lnTo>
                <a:lnTo>
                  <a:pt x="9150207" y="5157608"/>
                </a:lnTo>
                <a:cubicBezTo>
                  <a:pt x="9147045" y="5159739"/>
                  <a:pt x="9143081" y="5160831"/>
                  <a:pt x="9137315" y="5159777"/>
                </a:cubicBezTo>
                <a:cubicBezTo>
                  <a:pt x="9138862" y="5179261"/>
                  <a:pt x="9130952" y="5165972"/>
                  <a:pt x="9113809" y="5161143"/>
                </a:cubicBezTo>
                <a:cubicBezTo>
                  <a:pt x="9112388" y="5190326"/>
                  <a:pt x="9068114" y="5155892"/>
                  <a:pt x="9053450" y="5169457"/>
                </a:cubicBezTo>
                <a:lnTo>
                  <a:pt x="9005483" y="5166172"/>
                </a:lnTo>
                <a:lnTo>
                  <a:pt x="9005198" y="5166412"/>
                </a:lnTo>
                <a:cubicBezTo>
                  <a:pt x="9003143" y="5166632"/>
                  <a:pt x="9000324" y="5166304"/>
                  <a:pt x="8996229" y="5165201"/>
                </a:cubicBezTo>
                <a:lnTo>
                  <a:pt x="8990391" y="5163140"/>
                </a:lnTo>
                <a:lnTo>
                  <a:pt x="8974334" y="5159914"/>
                </a:lnTo>
                <a:lnTo>
                  <a:pt x="8968008" y="5160614"/>
                </a:lnTo>
                <a:lnTo>
                  <a:pt x="8963045" y="5162839"/>
                </a:lnTo>
                <a:cubicBezTo>
                  <a:pt x="8954690" y="5154888"/>
                  <a:pt x="8955517" y="5145940"/>
                  <a:pt x="8928985" y="5166027"/>
                </a:cubicBezTo>
                <a:cubicBezTo>
                  <a:pt x="8898031" y="5165007"/>
                  <a:pt x="8789300" y="5150352"/>
                  <a:pt x="8752441" y="5146795"/>
                </a:cubicBezTo>
                <a:cubicBezTo>
                  <a:pt x="8719819" y="5136075"/>
                  <a:pt x="8748194" y="5149736"/>
                  <a:pt x="8707844" y="5144694"/>
                </a:cubicBezTo>
                <a:cubicBezTo>
                  <a:pt x="8671606" y="5125159"/>
                  <a:pt x="8639142" y="5141599"/>
                  <a:pt x="8596068" y="5136122"/>
                </a:cubicBezTo>
                <a:lnTo>
                  <a:pt x="8525227" y="5150964"/>
                </a:lnTo>
                <a:lnTo>
                  <a:pt x="8510980" y="5145049"/>
                </a:lnTo>
                <a:lnTo>
                  <a:pt x="8506164" y="5142048"/>
                </a:lnTo>
                <a:cubicBezTo>
                  <a:pt x="8502646" y="5140271"/>
                  <a:pt x="8500045" y="5139460"/>
                  <a:pt x="8497965" y="5139310"/>
                </a:cubicBezTo>
                <a:lnTo>
                  <a:pt x="8497591" y="5139489"/>
                </a:lnTo>
                <a:lnTo>
                  <a:pt x="8490246" y="5136439"/>
                </a:lnTo>
                <a:lnTo>
                  <a:pt x="8367179" y="5122397"/>
                </a:lnTo>
                <a:cubicBezTo>
                  <a:pt x="8362021" y="5120372"/>
                  <a:pt x="8357730" y="5120720"/>
                  <a:pt x="8353796" y="5122203"/>
                </a:cubicBezTo>
                <a:lnTo>
                  <a:pt x="8352369" y="5123043"/>
                </a:lnTo>
                <a:lnTo>
                  <a:pt x="8320101" y="5105625"/>
                </a:lnTo>
                <a:lnTo>
                  <a:pt x="8314429" y="5105299"/>
                </a:lnTo>
                <a:lnTo>
                  <a:pt x="8295170" y="5091404"/>
                </a:lnTo>
                <a:lnTo>
                  <a:pt x="8284273" y="5085581"/>
                </a:lnTo>
                <a:lnTo>
                  <a:pt x="8283146" y="5081138"/>
                </a:lnTo>
                <a:cubicBezTo>
                  <a:pt x="8280842" y="5077893"/>
                  <a:pt x="8276148" y="5075245"/>
                  <a:pt x="8266072" y="5073963"/>
                </a:cubicBezTo>
                <a:lnTo>
                  <a:pt x="8263373" y="5074193"/>
                </a:lnTo>
                <a:lnTo>
                  <a:pt x="8252030" y="5064350"/>
                </a:lnTo>
                <a:cubicBezTo>
                  <a:pt x="8248856" y="5060500"/>
                  <a:pt x="8246644" y="5056218"/>
                  <a:pt x="8245831" y="5051358"/>
                </a:cubicBezTo>
                <a:cubicBezTo>
                  <a:pt x="8181824" y="5054265"/>
                  <a:pt x="8147127" y="5020143"/>
                  <a:pt x="8090268" y="5005197"/>
                </a:cubicBezTo>
                <a:cubicBezTo>
                  <a:pt x="8025464" y="4982055"/>
                  <a:pt x="7967067" y="4960819"/>
                  <a:pt x="7905404" y="4963224"/>
                </a:cubicBezTo>
                <a:cubicBezTo>
                  <a:pt x="7835116" y="4948312"/>
                  <a:pt x="7780962" y="4946081"/>
                  <a:pt x="7718741" y="4937509"/>
                </a:cubicBezTo>
                <a:lnTo>
                  <a:pt x="7614343" y="4940980"/>
                </a:lnTo>
                <a:lnTo>
                  <a:pt x="7527539" y="4935152"/>
                </a:lnTo>
                <a:lnTo>
                  <a:pt x="7519567" y="4932599"/>
                </a:lnTo>
                <a:cubicBezTo>
                  <a:pt x="7513989" y="4931260"/>
                  <a:pt x="7510169" y="4930910"/>
                  <a:pt x="7507408" y="4931264"/>
                </a:cubicBezTo>
                <a:lnTo>
                  <a:pt x="7507036" y="4931591"/>
                </a:lnTo>
                <a:lnTo>
                  <a:pt x="7495791" y="4929639"/>
                </a:lnTo>
                <a:cubicBezTo>
                  <a:pt x="7476982" y="4925521"/>
                  <a:pt x="7422524" y="4942937"/>
                  <a:pt x="7405387" y="4937744"/>
                </a:cubicBezTo>
                <a:cubicBezTo>
                  <a:pt x="7374785" y="4940694"/>
                  <a:pt x="7333986" y="4941799"/>
                  <a:pt x="7312176" y="4947339"/>
                </a:cubicBezTo>
                <a:lnTo>
                  <a:pt x="7310849" y="4948781"/>
                </a:lnTo>
                <a:lnTo>
                  <a:pt x="7218556" y="4923532"/>
                </a:lnTo>
                <a:lnTo>
                  <a:pt x="7201098" y="4918982"/>
                </a:lnTo>
                <a:lnTo>
                  <a:pt x="7197000" y="4913624"/>
                </a:lnTo>
                <a:cubicBezTo>
                  <a:pt x="7192108" y="4910101"/>
                  <a:pt x="7184502" y="4907962"/>
                  <a:pt x="7170804" y="4908976"/>
                </a:cubicBezTo>
                <a:lnTo>
                  <a:pt x="7096984" y="4896748"/>
                </a:lnTo>
                <a:cubicBezTo>
                  <a:pt x="7061144" y="4895770"/>
                  <a:pt x="7050185" y="4894793"/>
                  <a:pt x="7018492" y="4897122"/>
                </a:cubicBezTo>
                <a:cubicBezTo>
                  <a:pt x="6937524" y="4886184"/>
                  <a:pt x="6943641" y="4862018"/>
                  <a:pt x="6904142" y="4867616"/>
                </a:cubicBezTo>
                <a:cubicBezTo>
                  <a:pt x="6871918" y="4872824"/>
                  <a:pt x="6787985" y="4853750"/>
                  <a:pt x="6708218" y="4839661"/>
                </a:cubicBezTo>
                <a:cubicBezTo>
                  <a:pt x="6649102" y="4830206"/>
                  <a:pt x="6628102" y="4816105"/>
                  <a:pt x="6549451" y="4810885"/>
                </a:cubicBezTo>
                <a:cubicBezTo>
                  <a:pt x="6472150" y="4766795"/>
                  <a:pt x="6409692" y="4790518"/>
                  <a:pt x="6317556" y="4764085"/>
                </a:cubicBezTo>
                <a:cubicBezTo>
                  <a:pt x="6297547" y="4748563"/>
                  <a:pt x="6209288" y="4765756"/>
                  <a:pt x="6168670" y="4761998"/>
                </a:cubicBezTo>
                <a:cubicBezTo>
                  <a:pt x="6128052" y="4758240"/>
                  <a:pt x="6090536" y="4744692"/>
                  <a:pt x="6073844" y="4741536"/>
                </a:cubicBezTo>
                <a:lnTo>
                  <a:pt x="6068526" y="4743073"/>
                </a:lnTo>
                <a:lnTo>
                  <a:pt x="6048634" y="4742390"/>
                </a:lnTo>
                <a:lnTo>
                  <a:pt x="6041279" y="4750739"/>
                </a:lnTo>
                <a:lnTo>
                  <a:pt x="6010088" y="4755832"/>
                </a:lnTo>
                <a:cubicBezTo>
                  <a:pt x="5998677" y="4756419"/>
                  <a:pt x="5970124" y="4755506"/>
                  <a:pt x="5957373" y="4752188"/>
                </a:cubicBezTo>
                <a:lnTo>
                  <a:pt x="5758915" y="4736496"/>
                </a:lnTo>
                <a:lnTo>
                  <a:pt x="5626957" y="4735473"/>
                </a:lnTo>
                <a:lnTo>
                  <a:pt x="5470902" y="4749493"/>
                </a:lnTo>
                <a:cubicBezTo>
                  <a:pt x="5478131" y="4762521"/>
                  <a:pt x="5439006" y="4748455"/>
                  <a:pt x="5432757" y="4760746"/>
                </a:cubicBezTo>
                <a:cubicBezTo>
                  <a:pt x="5429365" y="4770778"/>
                  <a:pt x="5391824" y="4775462"/>
                  <a:pt x="5381664" y="4778448"/>
                </a:cubicBezTo>
                <a:lnTo>
                  <a:pt x="5261760" y="4798865"/>
                </a:lnTo>
                <a:cubicBezTo>
                  <a:pt x="5251595" y="4799049"/>
                  <a:pt x="5230547" y="4807359"/>
                  <a:pt x="5222959" y="4809989"/>
                </a:cubicBezTo>
                <a:lnTo>
                  <a:pt x="5174657" y="4812979"/>
                </a:lnTo>
                <a:lnTo>
                  <a:pt x="5156551" y="4820202"/>
                </a:lnTo>
                <a:lnTo>
                  <a:pt x="5142595" y="4823602"/>
                </a:lnTo>
                <a:lnTo>
                  <a:pt x="5139593" y="4825703"/>
                </a:lnTo>
                <a:cubicBezTo>
                  <a:pt x="5133873" y="4829743"/>
                  <a:pt x="5128076" y="4833554"/>
                  <a:pt x="5121656" y="4836556"/>
                </a:cubicBezTo>
                <a:cubicBezTo>
                  <a:pt x="5108317" y="4807937"/>
                  <a:pt x="5064853" y="4857373"/>
                  <a:pt x="5065787" y="4829985"/>
                </a:cubicBezTo>
                <a:cubicBezTo>
                  <a:pt x="5028193" y="4841501"/>
                  <a:pt x="5038944" y="4812412"/>
                  <a:pt x="5011510" y="4846366"/>
                </a:cubicBezTo>
                <a:cubicBezTo>
                  <a:pt x="4937023" y="4845983"/>
                  <a:pt x="4916353" y="4832976"/>
                  <a:pt x="4840437" y="4870383"/>
                </a:cubicBezTo>
                <a:cubicBezTo>
                  <a:pt x="4806739" y="4887025"/>
                  <a:pt x="4784106" y="4898171"/>
                  <a:pt x="4762444" y="4898151"/>
                </a:cubicBezTo>
                <a:cubicBezTo>
                  <a:pt x="4741323" y="4902652"/>
                  <a:pt x="4729481" y="4905474"/>
                  <a:pt x="4723182" y="4907166"/>
                </a:cubicBezTo>
                <a:lnTo>
                  <a:pt x="4721173" y="4907914"/>
                </a:lnTo>
                <a:lnTo>
                  <a:pt x="4715524" y="4906639"/>
                </a:lnTo>
                <a:cubicBezTo>
                  <a:pt x="4680148" y="4913595"/>
                  <a:pt x="4524744" y="4914403"/>
                  <a:pt x="4515810" y="4916541"/>
                </a:cubicBezTo>
                <a:cubicBezTo>
                  <a:pt x="4457819" y="4929653"/>
                  <a:pt x="4462659" y="4930394"/>
                  <a:pt x="4428539" y="4927192"/>
                </a:cubicBezTo>
                <a:cubicBezTo>
                  <a:pt x="4423303" y="4923821"/>
                  <a:pt x="4368974" y="4930115"/>
                  <a:pt x="4362872" y="4928538"/>
                </a:cubicBezTo>
                <a:lnTo>
                  <a:pt x="4316962" y="4921923"/>
                </a:lnTo>
                <a:lnTo>
                  <a:pt x="4315106" y="4923264"/>
                </a:lnTo>
                <a:cubicBezTo>
                  <a:pt x="4306123" y="4926635"/>
                  <a:pt x="4299993" y="4926634"/>
                  <a:pt x="4295140" y="4925143"/>
                </a:cubicBezTo>
                <a:lnTo>
                  <a:pt x="4290059" y="4922226"/>
                </a:lnTo>
                <a:lnTo>
                  <a:pt x="4276138" y="4922472"/>
                </a:lnTo>
                <a:lnTo>
                  <a:pt x="4248113" y="4920148"/>
                </a:lnTo>
                <a:lnTo>
                  <a:pt x="4202046" y="4922943"/>
                </a:lnTo>
                <a:cubicBezTo>
                  <a:pt x="4201945" y="4923363"/>
                  <a:pt x="4201842" y="4923782"/>
                  <a:pt x="4201741" y="4924202"/>
                </a:cubicBezTo>
                <a:cubicBezTo>
                  <a:pt x="4200116" y="4927039"/>
                  <a:pt x="4197140" y="4929158"/>
                  <a:pt x="4191245" y="4929836"/>
                </a:cubicBezTo>
                <a:cubicBezTo>
                  <a:pt x="4204212" y="4947125"/>
                  <a:pt x="4161274" y="4945230"/>
                  <a:pt x="4142742" y="4945701"/>
                </a:cubicBezTo>
                <a:cubicBezTo>
                  <a:pt x="4124717" y="4952767"/>
                  <a:pt x="4099099" y="4966347"/>
                  <a:pt x="4083094" y="4972234"/>
                </a:cubicBezTo>
                <a:lnTo>
                  <a:pt x="4074543" y="4973069"/>
                </a:lnTo>
                <a:cubicBezTo>
                  <a:pt x="4074504" y="4973170"/>
                  <a:pt x="4074463" y="4973269"/>
                  <a:pt x="4074424" y="4973368"/>
                </a:cubicBezTo>
                <a:cubicBezTo>
                  <a:pt x="4072678" y="4974152"/>
                  <a:pt x="4069906" y="4974653"/>
                  <a:pt x="4065507" y="4974812"/>
                </a:cubicBezTo>
                <a:lnTo>
                  <a:pt x="4058951" y="4974594"/>
                </a:lnTo>
                <a:lnTo>
                  <a:pt x="4042361" y="4976215"/>
                </a:lnTo>
                <a:lnTo>
                  <a:pt x="4036993" y="4978649"/>
                </a:lnTo>
                <a:lnTo>
                  <a:pt x="4035360" y="4982316"/>
                </a:lnTo>
                <a:lnTo>
                  <a:pt x="4033775" y="4982081"/>
                </a:lnTo>
                <a:cubicBezTo>
                  <a:pt x="4021424" y="4977217"/>
                  <a:pt x="4016874" y="4968841"/>
                  <a:pt x="4004535" y="4994649"/>
                </a:cubicBezTo>
                <a:cubicBezTo>
                  <a:pt x="3976667" y="4987584"/>
                  <a:pt x="3972977" y="5002913"/>
                  <a:pt x="3936843" y="5012106"/>
                </a:cubicBezTo>
                <a:cubicBezTo>
                  <a:pt x="3920506" y="5004382"/>
                  <a:pt x="3908535" y="5009071"/>
                  <a:pt x="3897272" y="5017761"/>
                </a:cubicBezTo>
                <a:cubicBezTo>
                  <a:pt x="3861092" y="5017265"/>
                  <a:pt x="3829628" y="5031135"/>
                  <a:pt x="3789757" y="5037999"/>
                </a:cubicBezTo>
                <a:cubicBezTo>
                  <a:pt x="3741007" y="5052705"/>
                  <a:pt x="3725129" y="5054682"/>
                  <a:pt x="3682510" y="5061922"/>
                </a:cubicBezTo>
                <a:lnTo>
                  <a:pt x="3610032" y="5094193"/>
                </a:lnTo>
                <a:lnTo>
                  <a:pt x="3603852" y="5092831"/>
                </a:lnTo>
                <a:cubicBezTo>
                  <a:pt x="3599580" y="5092212"/>
                  <a:pt x="3596726" y="5092212"/>
                  <a:pt x="3594733" y="5092667"/>
                </a:cubicBezTo>
                <a:lnTo>
                  <a:pt x="3594498" y="5092936"/>
                </a:lnTo>
                <a:lnTo>
                  <a:pt x="3585975" y="5092246"/>
                </a:lnTo>
                <a:cubicBezTo>
                  <a:pt x="3571623" y="5090455"/>
                  <a:pt x="3549389" y="5104654"/>
                  <a:pt x="3536132" y="5101945"/>
                </a:cubicBezTo>
                <a:cubicBezTo>
                  <a:pt x="3513940" y="5106241"/>
                  <a:pt x="3488622" y="5099976"/>
                  <a:pt x="3473220" y="5105606"/>
                </a:cubicBezTo>
                <a:lnTo>
                  <a:pt x="3400725" y="5117654"/>
                </a:lnTo>
                <a:lnTo>
                  <a:pt x="3375935" y="5106247"/>
                </a:lnTo>
                <a:lnTo>
                  <a:pt x="3348219" y="5109860"/>
                </a:lnTo>
                <a:cubicBezTo>
                  <a:pt x="3337206" y="5110533"/>
                  <a:pt x="3327054" y="5111295"/>
                  <a:pt x="3319639" y="5114795"/>
                </a:cubicBezTo>
                <a:lnTo>
                  <a:pt x="3248529" y="5133347"/>
                </a:lnTo>
                <a:lnTo>
                  <a:pt x="3210308" y="5119794"/>
                </a:lnTo>
                <a:cubicBezTo>
                  <a:pt x="3206088" y="5117870"/>
                  <a:pt x="3200152" y="5117326"/>
                  <a:pt x="3190375" y="5119915"/>
                </a:cubicBezTo>
                <a:lnTo>
                  <a:pt x="3188145" y="5121096"/>
                </a:lnTo>
                <a:cubicBezTo>
                  <a:pt x="3182625" y="5119116"/>
                  <a:pt x="3141856" y="5121682"/>
                  <a:pt x="3108596" y="5122416"/>
                </a:cubicBezTo>
                <a:cubicBezTo>
                  <a:pt x="3055968" y="5124842"/>
                  <a:pt x="3048940" y="5117475"/>
                  <a:pt x="2988584" y="5125502"/>
                </a:cubicBezTo>
                <a:cubicBezTo>
                  <a:pt x="2928853" y="5129690"/>
                  <a:pt x="2917951" y="5124649"/>
                  <a:pt x="2876540" y="5133019"/>
                </a:cubicBezTo>
                <a:lnTo>
                  <a:pt x="2626864" y="5133771"/>
                </a:lnTo>
                <a:cubicBezTo>
                  <a:pt x="2562348" y="5111858"/>
                  <a:pt x="2563422" y="5142456"/>
                  <a:pt x="2491422" y="5135486"/>
                </a:cubicBezTo>
                <a:cubicBezTo>
                  <a:pt x="2433091" y="5200962"/>
                  <a:pt x="2455709" y="5160483"/>
                  <a:pt x="2415617" y="5168715"/>
                </a:cubicBezTo>
                <a:lnTo>
                  <a:pt x="2290098" y="5166151"/>
                </a:lnTo>
                <a:cubicBezTo>
                  <a:pt x="2257057" y="5152522"/>
                  <a:pt x="2202458" y="5187690"/>
                  <a:pt x="2161714" y="5169302"/>
                </a:cubicBezTo>
                <a:cubicBezTo>
                  <a:pt x="2122714" y="5172302"/>
                  <a:pt x="2080450" y="5180350"/>
                  <a:pt x="2056089" y="5184144"/>
                </a:cubicBezTo>
                <a:cubicBezTo>
                  <a:pt x="2019828" y="5191108"/>
                  <a:pt x="1978839" y="5203797"/>
                  <a:pt x="1944153" y="5211084"/>
                </a:cubicBezTo>
                <a:cubicBezTo>
                  <a:pt x="1925867" y="5199079"/>
                  <a:pt x="1896027" y="5224183"/>
                  <a:pt x="1847968" y="5227868"/>
                </a:cubicBezTo>
                <a:cubicBezTo>
                  <a:pt x="1827977" y="5213971"/>
                  <a:pt x="1815570" y="5230544"/>
                  <a:pt x="1777083" y="5212267"/>
                </a:cubicBezTo>
                <a:cubicBezTo>
                  <a:pt x="1775439" y="5214216"/>
                  <a:pt x="1773397" y="5216035"/>
                  <a:pt x="1771025" y="5217668"/>
                </a:cubicBezTo>
                <a:cubicBezTo>
                  <a:pt x="1757251" y="5227146"/>
                  <a:pt x="1735528" y="5228402"/>
                  <a:pt x="1722509" y="5220470"/>
                </a:cubicBezTo>
                <a:cubicBezTo>
                  <a:pt x="1691779" y="5208440"/>
                  <a:pt x="1662321" y="5203305"/>
                  <a:pt x="1633941" y="5200774"/>
                </a:cubicBezTo>
                <a:lnTo>
                  <a:pt x="1586145" y="5210184"/>
                </a:lnTo>
                <a:cubicBezTo>
                  <a:pt x="1567948" y="5215416"/>
                  <a:pt x="1545900" y="5226363"/>
                  <a:pt x="1524748" y="5232173"/>
                </a:cubicBezTo>
                <a:cubicBezTo>
                  <a:pt x="1502586" y="5235395"/>
                  <a:pt x="1478013" y="5230993"/>
                  <a:pt x="1459242" y="5245044"/>
                </a:cubicBezTo>
                <a:cubicBezTo>
                  <a:pt x="1421474" y="5260197"/>
                  <a:pt x="1374524" y="5244220"/>
                  <a:pt x="1349457" y="5280705"/>
                </a:cubicBezTo>
                <a:cubicBezTo>
                  <a:pt x="1273276" y="5302389"/>
                  <a:pt x="1121512" y="5336260"/>
                  <a:pt x="1009212" y="5361227"/>
                </a:cubicBezTo>
                <a:cubicBezTo>
                  <a:pt x="939016" y="5373529"/>
                  <a:pt x="866895" y="5370149"/>
                  <a:pt x="808572" y="5377024"/>
                </a:cubicBezTo>
                <a:cubicBezTo>
                  <a:pt x="802823" y="5374184"/>
                  <a:pt x="726016" y="5397963"/>
                  <a:pt x="719549" y="5396991"/>
                </a:cubicBezTo>
                <a:lnTo>
                  <a:pt x="698795" y="5397657"/>
                </a:lnTo>
                <a:cubicBezTo>
                  <a:pt x="689833" y="5401894"/>
                  <a:pt x="683492" y="5402495"/>
                  <a:pt x="678327" y="5401487"/>
                </a:cubicBezTo>
                <a:lnTo>
                  <a:pt x="672784" y="5399085"/>
                </a:lnTo>
                <a:lnTo>
                  <a:pt x="658406" y="5400696"/>
                </a:lnTo>
                <a:lnTo>
                  <a:pt x="629185" y="5401132"/>
                </a:lnTo>
                <a:lnTo>
                  <a:pt x="624558" y="5403782"/>
                </a:lnTo>
                <a:lnTo>
                  <a:pt x="581798" y="5408438"/>
                </a:lnTo>
                <a:cubicBezTo>
                  <a:pt x="581736" y="5408865"/>
                  <a:pt x="581671" y="5409294"/>
                  <a:pt x="581608" y="5409722"/>
                </a:cubicBezTo>
                <a:cubicBezTo>
                  <a:pt x="580204" y="5412704"/>
                  <a:pt x="577331" y="5415106"/>
                  <a:pt x="571299" y="5416358"/>
                </a:cubicBezTo>
                <a:cubicBezTo>
                  <a:pt x="551623" y="5426267"/>
                  <a:pt x="484499" y="5459654"/>
                  <a:pt x="463549" y="5469173"/>
                </a:cubicBezTo>
                <a:cubicBezTo>
                  <a:pt x="453136" y="5470720"/>
                  <a:pt x="449731" y="5472678"/>
                  <a:pt x="445606" y="5473465"/>
                </a:cubicBezTo>
                <a:lnTo>
                  <a:pt x="438799" y="5473893"/>
                </a:lnTo>
                <a:cubicBezTo>
                  <a:pt x="417222" y="5482183"/>
                  <a:pt x="343312" y="5513407"/>
                  <a:pt x="316138" y="5523213"/>
                </a:cubicBezTo>
                <a:cubicBezTo>
                  <a:pt x="298481" y="5517132"/>
                  <a:pt x="286556" y="5522972"/>
                  <a:pt x="275748" y="5532726"/>
                </a:cubicBezTo>
                <a:cubicBezTo>
                  <a:pt x="238274" y="5535784"/>
                  <a:pt x="207076" y="5552679"/>
                  <a:pt x="166496" y="5563424"/>
                </a:cubicBezTo>
                <a:lnTo>
                  <a:pt x="0" y="562988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57568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ung Cancer Screening Program">
            <a:extLst>
              <a:ext uri="{FF2B5EF4-FFF2-40B4-BE49-F238E27FC236}">
                <a16:creationId xmlns:a16="http://schemas.microsoft.com/office/drawing/2014/main" id="{1746AE2A-0A0B-46EB-9F05-DF464C8FA7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54296" y="1780737"/>
            <a:ext cx="6903720" cy="3296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400A536E-B519-4978-9FB2-C00E45FA72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39520"/>
            <a:ext cx="12192000" cy="599345"/>
          </a:xfrm>
        </p:spPr>
        <p:txBody>
          <a:bodyPr anchor="t">
            <a:normAutofit/>
          </a:bodyPr>
          <a:lstStyle/>
          <a:p>
            <a:pPr algn="ctr"/>
            <a:r>
              <a:rPr lang="da-DK" sz="3600" dirty="0"/>
              <a:t>Forslag kombinerer den primære og sekundære forebyggelse</a:t>
            </a:r>
          </a:p>
        </p:txBody>
      </p:sp>
      <p:sp>
        <p:nvSpPr>
          <p:cNvPr id="1030" name="Content Placeholder 1029">
            <a:extLst>
              <a:ext uri="{FF2B5EF4-FFF2-40B4-BE49-F238E27FC236}">
                <a16:creationId xmlns:a16="http://schemas.microsoft.com/office/drawing/2014/main" id="{825AB9D9-4CD6-4106-8DD1-DD4C38FBBA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807768"/>
            <a:ext cx="4023360" cy="3410712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2200" dirty="0" err="1"/>
              <a:t>Systematisk</a:t>
            </a:r>
            <a:r>
              <a:rPr lang="en-US" sz="2200" dirty="0"/>
              <a:t> </a:t>
            </a:r>
            <a:r>
              <a:rPr lang="en-US" sz="2200" dirty="0" err="1"/>
              <a:t>årlig</a:t>
            </a:r>
            <a:r>
              <a:rPr lang="en-US" sz="2200" dirty="0"/>
              <a:t> screening </a:t>
            </a:r>
            <a:r>
              <a:rPr lang="en-US" sz="2200" dirty="0" err="1"/>
              <a:t>af</a:t>
            </a:r>
            <a:r>
              <a:rPr lang="en-US" sz="2200" dirty="0"/>
              <a:t> </a:t>
            </a:r>
            <a:r>
              <a:rPr lang="en-US" sz="2200" dirty="0" err="1"/>
              <a:t>højrisiko</a:t>
            </a:r>
            <a:r>
              <a:rPr lang="en-US" sz="2200" dirty="0"/>
              <a:t> </a:t>
            </a:r>
            <a:r>
              <a:rPr lang="en-US" sz="2200" dirty="0" err="1"/>
              <a:t>grupper</a:t>
            </a:r>
            <a:r>
              <a:rPr lang="en-US" sz="2200" dirty="0"/>
              <a:t> med </a:t>
            </a:r>
            <a:r>
              <a:rPr lang="en-US" sz="2200" dirty="0" err="1"/>
              <a:t>lavdosis</a:t>
            </a:r>
            <a:r>
              <a:rPr lang="en-US" sz="2200" dirty="0"/>
              <a:t> CT </a:t>
            </a:r>
            <a:r>
              <a:rPr lang="en-US" sz="2200" b="1" dirty="0" err="1"/>
              <a:t>inklusiv</a:t>
            </a:r>
            <a:r>
              <a:rPr lang="en-US" sz="2200" b="1" dirty="0"/>
              <a:t> </a:t>
            </a:r>
            <a:r>
              <a:rPr lang="en-US" sz="2200" b="1" dirty="0" err="1"/>
              <a:t>rygestopsintervention</a:t>
            </a:r>
            <a:endParaRPr lang="en-US" sz="2200" b="1" dirty="0"/>
          </a:p>
          <a:p>
            <a:endParaRPr lang="en-US" sz="2200" dirty="0"/>
          </a:p>
          <a:p>
            <a:pPr marL="457200" lvl="1" indent="0">
              <a:buNone/>
            </a:pPr>
            <a:r>
              <a:rPr lang="en-US" sz="1800" dirty="0"/>
              <a:t>  	55-74 </a:t>
            </a:r>
            <a:r>
              <a:rPr lang="en-US" sz="1800" dirty="0" err="1"/>
              <a:t>år</a:t>
            </a:r>
            <a:endParaRPr lang="en-US" sz="1800" dirty="0"/>
          </a:p>
          <a:p>
            <a:pPr marL="457200" lvl="1" indent="0">
              <a:buNone/>
            </a:pPr>
            <a:r>
              <a:rPr lang="en-US" sz="1800" dirty="0"/>
              <a:t>	</a:t>
            </a:r>
            <a:r>
              <a:rPr lang="en-US" sz="1800" dirty="0" err="1"/>
              <a:t>Rygere</a:t>
            </a:r>
            <a:r>
              <a:rPr lang="en-US" sz="1800" dirty="0"/>
              <a:t> </a:t>
            </a:r>
            <a:r>
              <a:rPr lang="en-US" sz="1800" dirty="0" err="1"/>
              <a:t>og</a:t>
            </a:r>
            <a:r>
              <a:rPr lang="en-US" sz="1800" dirty="0"/>
              <a:t> </a:t>
            </a:r>
            <a:r>
              <a:rPr lang="en-US" sz="1800" dirty="0" err="1"/>
              <a:t>tidligere</a:t>
            </a:r>
            <a:r>
              <a:rPr lang="en-US" sz="1800" dirty="0"/>
              <a:t> </a:t>
            </a:r>
            <a:r>
              <a:rPr lang="en-US" sz="1800" dirty="0" err="1"/>
              <a:t>rygere</a:t>
            </a:r>
            <a:endParaRPr lang="en-US" sz="1800" dirty="0"/>
          </a:p>
          <a:p>
            <a:pPr marL="457200" lvl="1" indent="0">
              <a:buNone/>
            </a:pPr>
            <a:r>
              <a:rPr lang="en-US" sz="1800" dirty="0"/>
              <a:t>	&gt;10cig/30år el. 15cig/25 </a:t>
            </a:r>
            <a:r>
              <a:rPr lang="en-US" sz="1800" dirty="0" err="1"/>
              <a:t>år</a:t>
            </a:r>
            <a:endParaRPr lang="en-US" sz="1800" dirty="0"/>
          </a:p>
        </p:txBody>
      </p:sp>
      <p:pic>
        <p:nvPicPr>
          <p:cNvPr id="5" name="Grafik 4" descr="Mand og kvinde">
            <a:extLst>
              <a:ext uri="{FF2B5EF4-FFF2-40B4-BE49-F238E27FC236}">
                <a16:creationId xmlns:a16="http://schemas.microsoft.com/office/drawing/2014/main" id="{8F9AFD42-90CD-4CD7-A02F-660BF8378A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3713" y="4089677"/>
            <a:ext cx="720966" cy="720966"/>
          </a:xfrm>
          <a:prstGeom prst="rect">
            <a:avLst/>
          </a:prstGeom>
        </p:spPr>
      </p:pic>
      <p:sp>
        <p:nvSpPr>
          <p:cNvPr id="3" name="Rektangel 2">
            <a:extLst>
              <a:ext uri="{FF2B5EF4-FFF2-40B4-BE49-F238E27FC236}">
                <a16:creationId xmlns:a16="http://schemas.microsoft.com/office/drawing/2014/main" id="{D761557D-660C-48D0-B852-9380C6457AA4}"/>
              </a:ext>
            </a:extLst>
          </p:cNvPr>
          <p:cNvSpPr/>
          <p:nvPr/>
        </p:nvSpPr>
        <p:spPr>
          <a:xfrm>
            <a:off x="0" y="6452894"/>
            <a:ext cx="12192000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da-DK" dirty="0"/>
              <a:t>https://www.lungecancer.dk/wp-content/uploads/2021/05/Forslag-om-lungekr%C3%A6ftscreening_i_DK_22-01-2021.pdf</a:t>
            </a:r>
          </a:p>
        </p:txBody>
      </p:sp>
      <p:pic>
        <p:nvPicPr>
          <p:cNvPr id="6" name="Picture 2" descr="Relateret billede">
            <a:extLst>
              <a:ext uri="{FF2B5EF4-FFF2-40B4-BE49-F238E27FC236}">
                <a16:creationId xmlns:a16="http://schemas.microsoft.com/office/drawing/2014/main" id="{680CECF9-46FB-915F-535C-BE9B5DB31C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3477" y="1853147"/>
            <a:ext cx="1385134" cy="1381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34879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74CE8C1-E9A3-4741-B74C-7BF79D2E24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640823"/>
            <a:ext cx="3418659" cy="5583148"/>
          </a:xfrm>
        </p:spPr>
        <p:txBody>
          <a:bodyPr anchor="ctr">
            <a:normAutofit/>
          </a:bodyPr>
          <a:lstStyle/>
          <a:p>
            <a:r>
              <a:rPr lang="da-DK" sz="5400"/>
              <a:t>Gavnlige virkninger</a:t>
            </a:r>
          </a:p>
        </p:txBody>
      </p:sp>
      <p:graphicFrame>
        <p:nvGraphicFramePr>
          <p:cNvPr id="5" name="Pladsholder til indhold 2">
            <a:extLst>
              <a:ext uri="{FF2B5EF4-FFF2-40B4-BE49-F238E27FC236}">
                <a16:creationId xmlns:a16="http://schemas.microsoft.com/office/drawing/2014/main" id="{87F83306-0EA1-4CE8-ACFF-F789049F3376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648018" y="640822"/>
          <a:ext cx="6900512" cy="553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950593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156E3BE7-BEAD-4F44-9E91-9061A0D234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89" r="8847"/>
          <a:stretch/>
        </p:blipFill>
        <p:spPr bwMode="auto">
          <a:xfrm>
            <a:off x="134611" y="592600"/>
            <a:ext cx="11676390" cy="5297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ktangel 2">
            <a:extLst>
              <a:ext uri="{FF2B5EF4-FFF2-40B4-BE49-F238E27FC236}">
                <a16:creationId xmlns:a16="http://schemas.microsoft.com/office/drawing/2014/main" id="{71A37446-2BC5-4DFE-9CA5-5A1D920CE3D9}"/>
              </a:ext>
            </a:extLst>
          </p:cNvPr>
          <p:cNvSpPr/>
          <p:nvPr/>
        </p:nvSpPr>
        <p:spPr>
          <a:xfrm>
            <a:off x="0" y="6366986"/>
            <a:ext cx="12192000" cy="43088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da-DK" sz="1100" b="0" i="0" dirty="0" err="1">
                <a:solidFill>
                  <a:srgbClr val="212121"/>
                </a:solidFill>
                <a:effectLst/>
                <a:latin typeface="BlinkMacSystemFont"/>
              </a:rPr>
              <a:t>Adapted</a:t>
            </a:r>
            <a:r>
              <a:rPr lang="da-DK" sz="1100" b="0" i="0" dirty="0">
                <a:solidFill>
                  <a:srgbClr val="212121"/>
                </a:solidFill>
                <a:effectLst/>
                <a:latin typeface="BlinkMacSystemFont"/>
              </a:rPr>
              <a:t> from: </a:t>
            </a:r>
          </a:p>
          <a:p>
            <a:r>
              <a:rPr lang="da-DK" sz="1100" b="0" i="0" dirty="0">
                <a:solidFill>
                  <a:srgbClr val="212121"/>
                </a:solidFill>
                <a:effectLst/>
                <a:latin typeface="BlinkMacSystemFont"/>
              </a:rPr>
              <a:t>Sands J, </a:t>
            </a:r>
            <a:r>
              <a:rPr lang="da-DK" sz="1100" b="0" i="0" dirty="0" err="1">
                <a:solidFill>
                  <a:srgbClr val="212121"/>
                </a:solidFill>
                <a:effectLst/>
                <a:latin typeface="BlinkMacSystemFont"/>
              </a:rPr>
              <a:t>Tammemägi</a:t>
            </a:r>
            <a:r>
              <a:rPr lang="da-DK" sz="1100" b="0" i="0" dirty="0">
                <a:solidFill>
                  <a:srgbClr val="212121"/>
                </a:solidFill>
                <a:effectLst/>
                <a:latin typeface="BlinkMacSystemFont"/>
              </a:rPr>
              <a:t> MC, </a:t>
            </a:r>
            <a:r>
              <a:rPr lang="da-DK" sz="1100" b="0" i="0" dirty="0" err="1">
                <a:solidFill>
                  <a:srgbClr val="212121"/>
                </a:solidFill>
                <a:effectLst/>
                <a:latin typeface="BlinkMacSystemFont"/>
              </a:rPr>
              <a:t>Couraud</a:t>
            </a:r>
            <a:r>
              <a:rPr lang="da-DK" sz="1100" b="0" i="0" dirty="0">
                <a:solidFill>
                  <a:srgbClr val="212121"/>
                </a:solidFill>
                <a:effectLst/>
                <a:latin typeface="BlinkMacSystemFont"/>
              </a:rPr>
              <a:t> S et al. Lung Screening </a:t>
            </a:r>
            <a:r>
              <a:rPr lang="da-DK" sz="1100" b="0" i="0" dirty="0" err="1">
                <a:solidFill>
                  <a:srgbClr val="212121"/>
                </a:solidFill>
                <a:effectLst/>
                <a:latin typeface="BlinkMacSystemFont"/>
              </a:rPr>
              <a:t>Benefits</a:t>
            </a:r>
            <a:r>
              <a:rPr lang="da-DK" sz="1100" b="0" i="0" dirty="0">
                <a:solidFill>
                  <a:srgbClr val="212121"/>
                </a:solidFill>
                <a:effectLst/>
                <a:latin typeface="BlinkMacSystemFont"/>
              </a:rPr>
              <a:t> and Challenges: A Review of The Data and </a:t>
            </a:r>
            <a:r>
              <a:rPr lang="da-DK" sz="1100" b="0" i="0" dirty="0" err="1">
                <a:solidFill>
                  <a:srgbClr val="212121"/>
                </a:solidFill>
                <a:effectLst/>
                <a:latin typeface="BlinkMacSystemFont"/>
              </a:rPr>
              <a:t>Outline</a:t>
            </a:r>
            <a:r>
              <a:rPr lang="da-DK" sz="1100" b="0" i="0" dirty="0">
                <a:solidFill>
                  <a:srgbClr val="212121"/>
                </a:solidFill>
                <a:effectLst/>
                <a:latin typeface="BlinkMacSystemFont"/>
              </a:rPr>
              <a:t> for </a:t>
            </a:r>
            <a:r>
              <a:rPr lang="da-DK" sz="1100" b="0" i="0" dirty="0" err="1">
                <a:solidFill>
                  <a:srgbClr val="212121"/>
                </a:solidFill>
                <a:effectLst/>
                <a:latin typeface="BlinkMacSystemFont"/>
              </a:rPr>
              <a:t>Implementation</a:t>
            </a:r>
            <a:r>
              <a:rPr lang="da-DK" sz="1100" b="0" i="0" dirty="0">
                <a:solidFill>
                  <a:srgbClr val="212121"/>
                </a:solidFill>
                <a:effectLst/>
                <a:latin typeface="BlinkMacSystemFont"/>
              </a:rPr>
              <a:t>. J </a:t>
            </a:r>
            <a:r>
              <a:rPr lang="da-DK" sz="1100" b="0" i="0" dirty="0" err="1">
                <a:solidFill>
                  <a:srgbClr val="212121"/>
                </a:solidFill>
                <a:effectLst/>
                <a:latin typeface="BlinkMacSystemFont"/>
              </a:rPr>
              <a:t>Thorac</a:t>
            </a:r>
            <a:r>
              <a:rPr lang="da-DK" sz="1100" b="0" i="0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da-DK" sz="1100" b="0" i="0" dirty="0" err="1">
                <a:solidFill>
                  <a:srgbClr val="212121"/>
                </a:solidFill>
                <a:effectLst/>
                <a:latin typeface="BlinkMacSystemFont"/>
              </a:rPr>
              <a:t>Oncol</a:t>
            </a:r>
            <a:r>
              <a:rPr lang="da-DK" sz="1100" b="0" i="0" dirty="0">
                <a:solidFill>
                  <a:srgbClr val="212121"/>
                </a:solidFill>
                <a:effectLst/>
                <a:latin typeface="BlinkMacSystemFont"/>
              </a:rPr>
              <a:t>. 2021 Jan;16(1):37-53.</a:t>
            </a:r>
            <a:endParaRPr lang="da-DK" sz="1100" dirty="0"/>
          </a:p>
        </p:txBody>
      </p:sp>
    </p:spTree>
    <p:extLst>
      <p:ext uri="{BB962C8B-B14F-4D97-AF65-F5344CB8AC3E}">
        <p14:creationId xmlns:p14="http://schemas.microsoft.com/office/powerpoint/2010/main" val="31062278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CB42010-09CD-40F8-A3B1-6D391BF803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640823"/>
            <a:ext cx="3418659" cy="5583148"/>
          </a:xfrm>
        </p:spPr>
        <p:txBody>
          <a:bodyPr anchor="ctr">
            <a:normAutofit/>
          </a:bodyPr>
          <a:lstStyle/>
          <a:p>
            <a:r>
              <a:rPr lang="da-DK" sz="5400"/>
              <a:t>Skadelige virkninger</a:t>
            </a:r>
            <a:endParaRPr lang="da-DK" sz="5400" dirty="0"/>
          </a:p>
        </p:txBody>
      </p:sp>
      <p:graphicFrame>
        <p:nvGraphicFramePr>
          <p:cNvPr id="5" name="Pladsholder til indhold 2">
            <a:extLst>
              <a:ext uri="{FF2B5EF4-FFF2-40B4-BE49-F238E27FC236}">
                <a16:creationId xmlns:a16="http://schemas.microsoft.com/office/drawing/2014/main" id="{98EB07C5-279D-47D6-8B3F-34083BC5A13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80771255"/>
              </p:ext>
            </p:extLst>
          </p:nvPr>
        </p:nvGraphicFramePr>
        <p:xfrm>
          <a:off x="4648018" y="640822"/>
          <a:ext cx="6900512" cy="553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743624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e 5">
            <a:extLst>
              <a:ext uri="{FF2B5EF4-FFF2-40B4-BE49-F238E27FC236}">
                <a16:creationId xmlns:a16="http://schemas.microsoft.com/office/drawing/2014/main" id="{554D6BB3-45B0-4FF7-9129-8A439B65ED56}"/>
              </a:ext>
            </a:extLst>
          </p:cNvPr>
          <p:cNvGrpSpPr/>
          <p:nvPr/>
        </p:nvGrpSpPr>
        <p:grpSpPr>
          <a:xfrm>
            <a:off x="2784421" y="1398770"/>
            <a:ext cx="6814291" cy="3995945"/>
            <a:chOff x="4523695" y="1398770"/>
            <a:chExt cx="6814291" cy="3995945"/>
          </a:xfrm>
        </p:grpSpPr>
        <p:sp>
          <p:nvSpPr>
            <p:cNvPr id="4" name="Tekstfelt 3">
              <a:extLst>
                <a:ext uri="{FF2B5EF4-FFF2-40B4-BE49-F238E27FC236}">
                  <a16:creationId xmlns:a16="http://schemas.microsoft.com/office/drawing/2014/main" id="{CECF0EFF-AE09-4A45-B553-9907B0162EF8}"/>
                </a:ext>
              </a:extLst>
            </p:cNvPr>
            <p:cNvSpPr txBox="1"/>
            <p:nvPr/>
          </p:nvSpPr>
          <p:spPr>
            <a:xfrm>
              <a:off x="5691317" y="1398770"/>
              <a:ext cx="5646669" cy="1815882"/>
            </a:xfrm>
            <a:prstGeom prst="rect">
              <a:avLst/>
            </a:prstGeom>
            <a:solidFill>
              <a:srgbClr val="0070C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da-DK" sz="28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Flere uafhængige studier med høj kvalitet og lang </a:t>
              </a:r>
              <a:r>
                <a:rPr lang="da-DK" sz="2800" dirty="0" err="1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follow</a:t>
              </a:r>
              <a:r>
                <a:rPr lang="da-DK" sz="28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up viser klar effekt på stadieskift og lungekræft dødelighed</a:t>
              </a:r>
            </a:p>
          </p:txBody>
        </p:sp>
        <p:pic>
          <p:nvPicPr>
            <p:cNvPr id="7" name="Grafik 6" descr="Tommelfingeren opad">
              <a:extLst>
                <a:ext uri="{FF2B5EF4-FFF2-40B4-BE49-F238E27FC236}">
                  <a16:creationId xmlns:a16="http://schemas.microsoft.com/office/drawing/2014/main" id="{5C53CBDD-1D6F-4CF4-B401-34BD9A6452F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538130" y="1398770"/>
              <a:ext cx="914400" cy="914400"/>
            </a:xfrm>
            <a:prstGeom prst="rect">
              <a:avLst/>
            </a:prstGeom>
          </p:spPr>
        </p:pic>
        <p:pic>
          <p:nvPicPr>
            <p:cNvPr id="15" name="Grafik 14" descr="Møde">
              <a:extLst>
                <a:ext uri="{FF2B5EF4-FFF2-40B4-BE49-F238E27FC236}">
                  <a16:creationId xmlns:a16="http://schemas.microsoft.com/office/drawing/2014/main" id="{D7E789D5-ED6A-47A6-8C89-BD133E63E56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523695" y="3578833"/>
              <a:ext cx="914400" cy="914400"/>
            </a:xfrm>
            <a:prstGeom prst="rect">
              <a:avLst/>
            </a:prstGeom>
          </p:spPr>
        </p:pic>
        <p:sp>
          <p:nvSpPr>
            <p:cNvPr id="16" name="Tekstfelt 15">
              <a:extLst>
                <a:ext uri="{FF2B5EF4-FFF2-40B4-BE49-F238E27FC236}">
                  <a16:creationId xmlns:a16="http://schemas.microsoft.com/office/drawing/2014/main" id="{A175539D-52B5-4B04-8138-D0B3E1AF39C2}"/>
                </a:ext>
              </a:extLst>
            </p:cNvPr>
            <p:cNvSpPr txBox="1"/>
            <p:nvPr/>
          </p:nvSpPr>
          <p:spPr>
            <a:xfrm>
              <a:off x="5691317" y="3578833"/>
              <a:ext cx="5646669" cy="1815882"/>
            </a:xfrm>
            <a:prstGeom prst="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da-DK" sz="28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Alle internationale faglige selskaber som udreder og behandler lungecancer patienter anbefaler at forberede </a:t>
              </a:r>
              <a:r>
                <a:rPr lang="da-DK" sz="2800" u="sng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implementering</a:t>
              </a:r>
              <a:r>
                <a:rPr lang="da-DK" sz="28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.</a:t>
              </a:r>
              <a:r>
                <a:rPr lang="da-DK" sz="2800" u="sng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732471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C68A46E9-3557-443E-8E8F-20A39806F7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graphicFrame>
        <p:nvGraphicFramePr>
          <p:cNvPr id="5" name="Pladsholder til indhold 2">
            <a:extLst>
              <a:ext uri="{FF2B5EF4-FFF2-40B4-BE49-F238E27FC236}">
                <a16:creationId xmlns:a16="http://schemas.microsoft.com/office/drawing/2014/main" id="{9E4CE23A-EEA1-4CBF-A19F-CAE1CC9C104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4494681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00A536E-B519-4978-9FB2-C00E45FA72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2295144" cy="760411"/>
          </a:xfrm>
        </p:spPr>
        <p:txBody>
          <a:bodyPr anchor="t">
            <a:normAutofit fontScale="90000"/>
          </a:bodyPr>
          <a:lstStyle/>
          <a:p>
            <a:r>
              <a:rPr lang="da-DK" sz="5400" dirty="0"/>
              <a:t>Forslag</a:t>
            </a:r>
          </a:p>
        </p:txBody>
      </p:sp>
      <p:sp>
        <p:nvSpPr>
          <p:cNvPr id="1030" name="Content Placeholder 1029">
            <a:extLst>
              <a:ext uri="{FF2B5EF4-FFF2-40B4-BE49-F238E27FC236}">
                <a16:creationId xmlns:a16="http://schemas.microsoft.com/office/drawing/2014/main" id="{825AB9D9-4CD6-4106-8DD1-DD4C38FBBA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807208"/>
            <a:ext cx="4023360" cy="3410712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2200" dirty="0" err="1"/>
              <a:t>Systematisk</a:t>
            </a:r>
            <a:r>
              <a:rPr lang="en-US" sz="2200" dirty="0"/>
              <a:t> </a:t>
            </a:r>
            <a:r>
              <a:rPr lang="en-US" sz="2200" dirty="0" err="1"/>
              <a:t>årlig</a:t>
            </a:r>
            <a:r>
              <a:rPr lang="en-US" sz="2200" dirty="0"/>
              <a:t> screening </a:t>
            </a:r>
            <a:r>
              <a:rPr lang="en-US" sz="2200" dirty="0" err="1"/>
              <a:t>af</a:t>
            </a:r>
            <a:r>
              <a:rPr lang="en-US" sz="2200" dirty="0"/>
              <a:t> </a:t>
            </a:r>
            <a:r>
              <a:rPr lang="en-US" sz="2200" dirty="0" err="1"/>
              <a:t>højrisiko</a:t>
            </a:r>
            <a:r>
              <a:rPr lang="en-US" sz="2200" dirty="0"/>
              <a:t> </a:t>
            </a:r>
            <a:r>
              <a:rPr lang="en-US" sz="2200" dirty="0" err="1"/>
              <a:t>grupper</a:t>
            </a:r>
            <a:r>
              <a:rPr lang="en-US" sz="2200" dirty="0"/>
              <a:t> med </a:t>
            </a:r>
            <a:r>
              <a:rPr lang="en-US" sz="2200" dirty="0" err="1"/>
              <a:t>lavdosis</a:t>
            </a:r>
            <a:r>
              <a:rPr lang="en-US" sz="2200" dirty="0"/>
              <a:t> CT </a:t>
            </a:r>
            <a:r>
              <a:rPr lang="en-US" sz="2200" b="1" dirty="0" err="1"/>
              <a:t>inklusiv</a:t>
            </a:r>
            <a:r>
              <a:rPr lang="en-US" sz="2200" b="1" dirty="0"/>
              <a:t> </a:t>
            </a:r>
            <a:r>
              <a:rPr lang="en-US" sz="2200" b="1" dirty="0" err="1"/>
              <a:t>rygestopsintervention</a:t>
            </a:r>
            <a:endParaRPr lang="en-US" sz="2200" b="1" dirty="0"/>
          </a:p>
          <a:p>
            <a:endParaRPr lang="en-US" sz="2200" dirty="0"/>
          </a:p>
          <a:p>
            <a:pPr marL="457200" lvl="1" indent="0">
              <a:buNone/>
            </a:pPr>
            <a:r>
              <a:rPr lang="en-US" sz="1800" dirty="0"/>
              <a:t>  	55-74 </a:t>
            </a:r>
            <a:r>
              <a:rPr lang="en-US" sz="1800" dirty="0" err="1"/>
              <a:t>år</a:t>
            </a:r>
            <a:endParaRPr lang="en-US" sz="1800" dirty="0"/>
          </a:p>
          <a:p>
            <a:pPr marL="457200" lvl="1" indent="0">
              <a:buNone/>
            </a:pPr>
            <a:r>
              <a:rPr lang="en-US" sz="1800" dirty="0"/>
              <a:t>	</a:t>
            </a:r>
            <a:r>
              <a:rPr lang="en-US" sz="1800" dirty="0" err="1"/>
              <a:t>Rygere</a:t>
            </a:r>
            <a:r>
              <a:rPr lang="en-US" sz="1800" dirty="0"/>
              <a:t> </a:t>
            </a:r>
            <a:r>
              <a:rPr lang="en-US" sz="1800" dirty="0" err="1"/>
              <a:t>og</a:t>
            </a:r>
            <a:r>
              <a:rPr lang="en-US" sz="1800" dirty="0"/>
              <a:t> </a:t>
            </a:r>
            <a:r>
              <a:rPr lang="en-US" sz="1800" dirty="0" err="1"/>
              <a:t>tidligere</a:t>
            </a:r>
            <a:r>
              <a:rPr lang="en-US" sz="1800" dirty="0"/>
              <a:t> </a:t>
            </a:r>
            <a:r>
              <a:rPr lang="en-US" sz="1800" dirty="0" err="1"/>
              <a:t>rygere</a:t>
            </a:r>
            <a:endParaRPr lang="en-US" sz="1800" dirty="0"/>
          </a:p>
          <a:p>
            <a:pPr marL="457200" lvl="1" indent="0">
              <a:buNone/>
            </a:pPr>
            <a:r>
              <a:rPr lang="en-US" sz="1800" dirty="0"/>
              <a:t>	&gt;10cig/30år el. 15cig/25 </a:t>
            </a:r>
            <a:r>
              <a:rPr lang="en-US" sz="1800" dirty="0" err="1"/>
              <a:t>år</a:t>
            </a:r>
            <a:endParaRPr lang="en-US" sz="1800" dirty="0"/>
          </a:p>
        </p:txBody>
      </p:sp>
      <p:pic>
        <p:nvPicPr>
          <p:cNvPr id="1026" name="Picture 2" descr="Lung Cancer Screening Program">
            <a:extLst>
              <a:ext uri="{FF2B5EF4-FFF2-40B4-BE49-F238E27FC236}">
                <a16:creationId xmlns:a16="http://schemas.microsoft.com/office/drawing/2014/main" id="{1746AE2A-0A0B-46EB-9F05-DF464C8FA7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54296" y="1780737"/>
            <a:ext cx="6903720" cy="3296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rafik 4" descr="Mand og kvinde">
            <a:extLst>
              <a:ext uri="{FF2B5EF4-FFF2-40B4-BE49-F238E27FC236}">
                <a16:creationId xmlns:a16="http://schemas.microsoft.com/office/drawing/2014/main" id="{8F9AFD42-90CD-4CD7-A02F-660BF8378A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3713" y="4089677"/>
            <a:ext cx="720966" cy="720966"/>
          </a:xfrm>
          <a:prstGeom prst="rect">
            <a:avLst/>
          </a:prstGeom>
        </p:spPr>
      </p:pic>
      <p:sp>
        <p:nvSpPr>
          <p:cNvPr id="3" name="Rektangel 2">
            <a:extLst>
              <a:ext uri="{FF2B5EF4-FFF2-40B4-BE49-F238E27FC236}">
                <a16:creationId xmlns:a16="http://schemas.microsoft.com/office/drawing/2014/main" id="{D761557D-660C-48D0-B852-9380C6457AA4}"/>
              </a:ext>
            </a:extLst>
          </p:cNvPr>
          <p:cNvSpPr/>
          <p:nvPr/>
        </p:nvSpPr>
        <p:spPr>
          <a:xfrm>
            <a:off x="0" y="6452894"/>
            <a:ext cx="12192000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da-DK" dirty="0"/>
              <a:t>https://www.lungecancer.dk/wp-content/uploads/2021/05/Forslag-om-lungekr%C3%A6ftscreening_i_DK_22-01-2021.pdf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3C5817C2-8536-428C-B5A5-C7910B1A3B9B}"/>
              </a:ext>
            </a:extLst>
          </p:cNvPr>
          <p:cNvSpPr txBox="1">
            <a:spLocks/>
          </p:cNvSpPr>
          <p:nvPr/>
        </p:nvSpPr>
        <p:spPr>
          <a:xfrm>
            <a:off x="630935" y="1595710"/>
            <a:ext cx="7624791" cy="76041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sz="2400" dirty="0"/>
              <a:t>Indsendt officielt til SST 1. februar 2021 (1019 dage) </a:t>
            </a:r>
          </a:p>
        </p:txBody>
      </p:sp>
    </p:spTree>
    <p:extLst>
      <p:ext uri="{BB962C8B-B14F-4D97-AF65-F5344CB8AC3E}">
        <p14:creationId xmlns:p14="http://schemas.microsoft.com/office/powerpoint/2010/main" val="40872958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AB9303C-3499-4497-BE37-D39DA21820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2751"/>
            <a:ext cx="9933264" cy="1325563"/>
          </a:xfrm>
        </p:spPr>
        <p:txBody>
          <a:bodyPr>
            <a:normAutofit/>
          </a:bodyPr>
          <a:lstStyle/>
          <a:p>
            <a:r>
              <a:rPr lang="da-DK" dirty="0"/>
              <a:t>Rekruttering</a:t>
            </a:r>
          </a:p>
        </p:txBody>
      </p:sp>
      <p:grpSp>
        <p:nvGrpSpPr>
          <p:cNvPr id="12" name="Gruppe 11">
            <a:extLst>
              <a:ext uri="{FF2B5EF4-FFF2-40B4-BE49-F238E27FC236}">
                <a16:creationId xmlns:a16="http://schemas.microsoft.com/office/drawing/2014/main" id="{EEB95096-F622-4206-8087-60396BF9B752}"/>
              </a:ext>
            </a:extLst>
          </p:cNvPr>
          <p:cNvGrpSpPr/>
          <p:nvPr/>
        </p:nvGrpSpPr>
        <p:grpSpPr>
          <a:xfrm>
            <a:off x="2910255" y="3204660"/>
            <a:ext cx="1213353" cy="1325563"/>
            <a:chOff x="582168" y="2032064"/>
            <a:chExt cx="2200656" cy="2286952"/>
          </a:xfrm>
          <a:solidFill>
            <a:schemeClr val="tx1"/>
          </a:solidFill>
        </p:grpSpPr>
        <p:pic>
          <p:nvPicPr>
            <p:cNvPr id="5" name="Grafik 4" descr="Læge">
              <a:extLst>
                <a:ext uri="{FF2B5EF4-FFF2-40B4-BE49-F238E27FC236}">
                  <a16:creationId xmlns:a16="http://schemas.microsoft.com/office/drawing/2014/main" id="{CAEFBC71-6ACE-4C53-87A3-C746AD7B95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05256" y="2032064"/>
              <a:ext cx="914400" cy="914400"/>
            </a:xfrm>
            <a:prstGeom prst="rect">
              <a:avLst/>
            </a:prstGeom>
          </p:spPr>
        </p:pic>
        <p:pic>
          <p:nvPicPr>
            <p:cNvPr id="6" name="Grafik 5" descr="Læge">
              <a:extLst>
                <a:ext uri="{FF2B5EF4-FFF2-40B4-BE49-F238E27FC236}">
                  <a16:creationId xmlns:a16="http://schemas.microsoft.com/office/drawing/2014/main" id="{BF4F2427-0EFF-40A6-8971-E102FC26C65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546860" y="2032064"/>
              <a:ext cx="914400" cy="914400"/>
            </a:xfrm>
            <a:prstGeom prst="rect">
              <a:avLst/>
            </a:prstGeom>
          </p:spPr>
        </p:pic>
        <p:pic>
          <p:nvPicPr>
            <p:cNvPr id="7" name="Grafik 6" descr="Læge">
              <a:extLst>
                <a:ext uri="{FF2B5EF4-FFF2-40B4-BE49-F238E27FC236}">
                  <a16:creationId xmlns:a16="http://schemas.microsoft.com/office/drawing/2014/main" id="{AAA00E38-4306-4959-88E6-1E5026AA6B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02208" y="3404616"/>
              <a:ext cx="914400" cy="914400"/>
            </a:xfrm>
            <a:prstGeom prst="rect">
              <a:avLst/>
            </a:prstGeom>
          </p:spPr>
        </p:pic>
        <p:pic>
          <p:nvPicPr>
            <p:cNvPr id="8" name="Grafik 7" descr="Læge">
              <a:extLst>
                <a:ext uri="{FF2B5EF4-FFF2-40B4-BE49-F238E27FC236}">
                  <a16:creationId xmlns:a16="http://schemas.microsoft.com/office/drawing/2014/main" id="{0B06E632-43CA-4546-B189-15FC55CA87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546860" y="3404616"/>
              <a:ext cx="914400" cy="914400"/>
            </a:xfrm>
            <a:prstGeom prst="rect">
              <a:avLst/>
            </a:prstGeom>
          </p:spPr>
        </p:pic>
        <p:pic>
          <p:nvPicPr>
            <p:cNvPr id="9" name="Grafik 8" descr="Læge">
              <a:extLst>
                <a:ext uri="{FF2B5EF4-FFF2-40B4-BE49-F238E27FC236}">
                  <a16:creationId xmlns:a16="http://schemas.microsoft.com/office/drawing/2014/main" id="{3815F953-2CB0-4C18-A91F-B934668485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868424" y="2724912"/>
              <a:ext cx="914400" cy="914400"/>
            </a:xfrm>
            <a:prstGeom prst="rect">
              <a:avLst/>
            </a:prstGeom>
          </p:spPr>
        </p:pic>
        <p:pic>
          <p:nvPicPr>
            <p:cNvPr id="10" name="Grafik 9" descr="Læge">
              <a:extLst>
                <a:ext uri="{FF2B5EF4-FFF2-40B4-BE49-F238E27FC236}">
                  <a16:creationId xmlns:a16="http://schemas.microsoft.com/office/drawing/2014/main" id="{C86661EA-6169-4B20-965C-147A855C89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225296" y="2724912"/>
              <a:ext cx="914400" cy="914400"/>
            </a:xfrm>
            <a:prstGeom prst="rect">
              <a:avLst/>
            </a:prstGeom>
          </p:spPr>
        </p:pic>
        <p:pic>
          <p:nvPicPr>
            <p:cNvPr id="11" name="Grafik 10" descr="Læge">
              <a:extLst>
                <a:ext uri="{FF2B5EF4-FFF2-40B4-BE49-F238E27FC236}">
                  <a16:creationId xmlns:a16="http://schemas.microsoft.com/office/drawing/2014/main" id="{5B88B02C-7E4D-46F6-981A-901DC4BCF9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82168" y="2724912"/>
              <a:ext cx="914400" cy="914400"/>
            </a:xfrm>
            <a:prstGeom prst="rect">
              <a:avLst/>
            </a:prstGeom>
          </p:spPr>
        </p:pic>
      </p:grpSp>
      <p:grpSp>
        <p:nvGrpSpPr>
          <p:cNvPr id="1036" name="Gruppe 1035">
            <a:extLst>
              <a:ext uri="{FF2B5EF4-FFF2-40B4-BE49-F238E27FC236}">
                <a16:creationId xmlns:a16="http://schemas.microsoft.com/office/drawing/2014/main" id="{51AB4A17-FE58-4EC6-BA44-B2183A08D2FC}"/>
              </a:ext>
            </a:extLst>
          </p:cNvPr>
          <p:cNvGrpSpPr/>
          <p:nvPr/>
        </p:nvGrpSpPr>
        <p:grpSpPr>
          <a:xfrm>
            <a:off x="5311615" y="1115139"/>
            <a:ext cx="1270660" cy="1203790"/>
            <a:chOff x="2778826" y="1955638"/>
            <a:chExt cx="1672505" cy="1664781"/>
          </a:xfrm>
        </p:grpSpPr>
        <p:pic>
          <p:nvPicPr>
            <p:cNvPr id="17" name="Grafik 16" descr="Medicin">
              <a:extLst>
                <a:ext uri="{FF2B5EF4-FFF2-40B4-BE49-F238E27FC236}">
                  <a16:creationId xmlns:a16="http://schemas.microsoft.com/office/drawing/2014/main" id="{A033161F-D26C-470B-8446-EE632F2B84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848518" y="1966347"/>
              <a:ext cx="805567" cy="805567"/>
            </a:xfrm>
            <a:prstGeom prst="rect">
              <a:avLst/>
            </a:prstGeom>
          </p:spPr>
        </p:pic>
        <p:pic>
          <p:nvPicPr>
            <p:cNvPr id="19" name="Grafik 18" descr="Bøger">
              <a:extLst>
                <a:ext uri="{FF2B5EF4-FFF2-40B4-BE49-F238E27FC236}">
                  <a16:creationId xmlns:a16="http://schemas.microsoft.com/office/drawing/2014/main" id="{818E5B3E-5A52-4F79-9FF3-2ECE9F61EA6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536931" y="1955638"/>
              <a:ext cx="914400" cy="914400"/>
            </a:xfrm>
            <a:prstGeom prst="rect">
              <a:avLst/>
            </a:prstGeom>
          </p:spPr>
        </p:pic>
        <p:pic>
          <p:nvPicPr>
            <p:cNvPr id="21" name="Grafik 20" descr="Øl">
              <a:extLst>
                <a:ext uri="{FF2B5EF4-FFF2-40B4-BE49-F238E27FC236}">
                  <a16:creationId xmlns:a16="http://schemas.microsoft.com/office/drawing/2014/main" id="{B9577460-B84E-4D3C-A54E-9ED27C70593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2778826" y="2593532"/>
              <a:ext cx="914400" cy="914400"/>
            </a:xfrm>
            <a:prstGeom prst="rect">
              <a:avLst/>
            </a:prstGeom>
          </p:spPr>
        </p:pic>
        <p:pic>
          <p:nvPicPr>
            <p:cNvPr id="27" name="Grafik 26" descr="Indkøbsvogn">
              <a:extLst>
                <a:ext uri="{FF2B5EF4-FFF2-40B4-BE49-F238E27FC236}">
                  <a16:creationId xmlns:a16="http://schemas.microsoft.com/office/drawing/2014/main" id="{0F42FA80-E0F3-4BE7-84DC-EB24FDDE9C1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3504095" y="2706019"/>
              <a:ext cx="914400" cy="914400"/>
            </a:xfrm>
            <a:prstGeom prst="rect">
              <a:avLst/>
            </a:prstGeom>
          </p:spPr>
        </p:pic>
      </p:grpSp>
      <p:pic>
        <p:nvPicPr>
          <p:cNvPr id="29" name="Grafik 28" descr="Køn">
            <a:extLst>
              <a:ext uri="{FF2B5EF4-FFF2-40B4-BE49-F238E27FC236}">
                <a16:creationId xmlns:a16="http://schemas.microsoft.com/office/drawing/2014/main" id="{CDC9A242-B23E-4843-85BE-0547C969F6E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133896" y="3129985"/>
            <a:ext cx="1804669" cy="1804669"/>
          </a:xfrm>
          <a:prstGeom prst="rect">
            <a:avLst/>
          </a:prstGeom>
        </p:spPr>
      </p:pic>
      <p:grpSp>
        <p:nvGrpSpPr>
          <p:cNvPr id="1038" name="Gruppe 1037">
            <a:extLst>
              <a:ext uri="{FF2B5EF4-FFF2-40B4-BE49-F238E27FC236}">
                <a16:creationId xmlns:a16="http://schemas.microsoft.com/office/drawing/2014/main" id="{D7FC5562-D15E-43DB-AC8D-012F6D4AFA7A}"/>
              </a:ext>
            </a:extLst>
          </p:cNvPr>
          <p:cNvGrpSpPr/>
          <p:nvPr/>
        </p:nvGrpSpPr>
        <p:grpSpPr>
          <a:xfrm>
            <a:off x="5291953" y="5585903"/>
            <a:ext cx="1396975" cy="933061"/>
            <a:chOff x="72693" y="4703955"/>
            <a:chExt cx="1719918" cy="1065877"/>
          </a:xfrm>
          <a:solidFill>
            <a:srgbClr val="0070C0"/>
          </a:solidFill>
        </p:grpSpPr>
        <p:pic>
          <p:nvPicPr>
            <p:cNvPr id="31" name="Grafik 30" descr="E-mail">
              <a:extLst>
                <a:ext uri="{FF2B5EF4-FFF2-40B4-BE49-F238E27FC236}">
                  <a16:creationId xmlns:a16="http://schemas.microsoft.com/office/drawing/2014/main" id="{16A47189-9251-42DB-AA46-E3C99AD1E94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72693" y="4703955"/>
              <a:ext cx="914400" cy="914400"/>
            </a:xfrm>
            <a:prstGeom prst="rect">
              <a:avLst/>
            </a:prstGeom>
          </p:spPr>
        </p:pic>
        <p:pic>
          <p:nvPicPr>
            <p:cNvPr id="1025" name="Grafik 1024" descr="Konvolut">
              <a:extLst>
                <a:ext uri="{FF2B5EF4-FFF2-40B4-BE49-F238E27FC236}">
                  <a16:creationId xmlns:a16="http://schemas.microsoft.com/office/drawing/2014/main" id="{0CCC18FC-9CA6-4C5C-BC53-65C55FC3612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878211" y="4855432"/>
              <a:ext cx="914400" cy="914400"/>
            </a:xfrm>
            <a:prstGeom prst="rect">
              <a:avLst/>
            </a:prstGeom>
          </p:spPr>
        </p:pic>
      </p:grpSp>
      <p:grpSp>
        <p:nvGrpSpPr>
          <p:cNvPr id="1037" name="Gruppe 1036">
            <a:extLst>
              <a:ext uri="{FF2B5EF4-FFF2-40B4-BE49-F238E27FC236}">
                <a16:creationId xmlns:a16="http://schemas.microsoft.com/office/drawing/2014/main" id="{CED3BC4D-2CA3-4BDD-AA05-43A58F15FFAF}"/>
              </a:ext>
            </a:extLst>
          </p:cNvPr>
          <p:cNvGrpSpPr/>
          <p:nvPr/>
        </p:nvGrpSpPr>
        <p:grpSpPr>
          <a:xfrm>
            <a:off x="7828888" y="3328775"/>
            <a:ext cx="1542063" cy="1444404"/>
            <a:chOff x="4567547" y="2971799"/>
            <a:chExt cx="1921375" cy="1764792"/>
          </a:xfrm>
        </p:grpSpPr>
        <p:pic>
          <p:nvPicPr>
            <p:cNvPr id="1029" name="Grafik 1028" descr="Avis">
              <a:extLst>
                <a:ext uri="{FF2B5EF4-FFF2-40B4-BE49-F238E27FC236}">
                  <a16:creationId xmlns:a16="http://schemas.microsoft.com/office/drawing/2014/main" id="{9CBBBCD4-9892-42E4-9238-B8FFB9608727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5517679" y="3822191"/>
              <a:ext cx="914400" cy="914400"/>
            </a:xfrm>
            <a:prstGeom prst="rect">
              <a:avLst/>
            </a:prstGeom>
          </p:spPr>
        </p:pic>
        <p:pic>
          <p:nvPicPr>
            <p:cNvPr id="1031" name="Grafik 1030" descr="Internet">
              <a:extLst>
                <a:ext uri="{FF2B5EF4-FFF2-40B4-BE49-F238E27FC236}">
                  <a16:creationId xmlns:a16="http://schemas.microsoft.com/office/drawing/2014/main" id="{60D02D62-0977-4B1C-B0BE-2809B73423BB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5460837" y="2971799"/>
              <a:ext cx="1028085" cy="1028085"/>
            </a:xfrm>
            <a:prstGeom prst="rect">
              <a:avLst/>
            </a:prstGeom>
          </p:spPr>
        </p:pic>
        <p:pic>
          <p:nvPicPr>
            <p:cNvPr id="1033" name="Grafik 1032" descr="Radio">
              <a:extLst>
                <a:ext uri="{FF2B5EF4-FFF2-40B4-BE49-F238E27FC236}">
                  <a16:creationId xmlns:a16="http://schemas.microsoft.com/office/drawing/2014/main" id="{D0E737E2-FFBA-460C-912E-4B162BE2B4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>
              <a:off x="4567547" y="3781551"/>
              <a:ext cx="914400" cy="914400"/>
            </a:xfrm>
            <a:prstGeom prst="rect">
              <a:avLst/>
            </a:prstGeom>
          </p:spPr>
        </p:pic>
        <p:pic>
          <p:nvPicPr>
            <p:cNvPr id="1035" name="Grafik 1034" descr="Fjernsyn">
              <a:extLst>
                <a:ext uri="{FF2B5EF4-FFF2-40B4-BE49-F238E27FC236}">
                  <a16:creationId xmlns:a16="http://schemas.microsoft.com/office/drawing/2014/main" id="{945711FC-9F48-4645-A37B-FD4D5C8A82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p:blipFill>
          <p:spPr>
            <a:xfrm>
              <a:off x="4640421" y="2990462"/>
              <a:ext cx="914400" cy="914400"/>
            </a:xfrm>
            <a:prstGeom prst="rect">
              <a:avLst/>
            </a:prstGeom>
          </p:spPr>
        </p:pic>
      </p:grpSp>
      <p:sp>
        <p:nvSpPr>
          <p:cNvPr id="1039" name="Pil: højre 1038">
            <a:extLst>
              <a:ext uri="{FF2B5EF4-FFF2-40B4-BE49-F238E27FC236}">
                <a16:creationId xmlns:a16="http://schemas.microsoft.com/office/drawing/2014/main" id="{1E029503-5CD8-49DA-8C5A-0FFB06AE46D7}"/>
              </a:ext>
            </a:extLst>
          </p:cNvPr>
          <p:cNvSpPr/>
          <p:nvPr/>
        </p:nvSpPr>
        <p:spPr>
          <a:xfrm>
            <a:off x="4223421" y="3897968"/>
            <a:ext cx="652396" cy="294616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48" name="Pil: højre 47">
            <a:extLst>
              <a:ext uri="{FF2B5EF4-FFF2-40B4-BE49-F238E27FC236}">
                <a16:creationId xmlns:a16="http://schemas.microsoft.com/office/drawing/2014/main" id="{E1CE4F6C-6780-48D8-B8C1-7BF1CD3FC029}"/>
              </a:ext>
            </a:extLst>
          </p:cNvPr>
          <p:cNvSpPr/>
          <p:nvPr/>
        </p:nvSpPr>
        <p:spPr>
          <a:xfrm rot="10800000">
            <a:off x="7053702" y="3941754"/>
            <a:ext cx="652396" cy="294616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49" name="Pil: højre 48">
            <a:extLst>
              <a:ext uri="{FF2B5EF4-FFF2-40B4-BE49-F238E27FC236}">
                <a16:creationId xmlns:a16="http://schemas.microsoft.com/office/drawing/2014/main" id="{AA26AA49-2421-4D01-9C98-6F004F29981B}"/>
              </a:ext>
            </a:extLst>
          </p:cNvPr>
          <p:cNvSpPr/>
          <p:nvPr/>
        </p:nvSpPr>
        <p:spPr>
          <a:xfrm rot="16200000">
            <a:off x="5719424" y="5108083"/>
            <a:ext cx="652396" cy="294616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0" name="Pil: højre 49">
            <a:extLst>
              <a:ext uri="{FF2B5EF4-FFF2-40B4-BE49-F238E27FC236}">
                <a16:creationId xmlns:a16="http://schemas.microsoft.com/office/drawing/2014/main" id="{0E908B53-9FFD-41C4-AD91-FB355E4027DD}"/>
              </a:ext>
            </a:extLst>
          </p:cNvPr>
          <p:cNvSpPr/>
          <p:nvPr/>
        </p:nvSpPr>
        <p:spPr>
          <a:xfrm rot="5400000">
            <a:off x="5722531" y="2675903"/>
            <a:ext cx="652396" cy="294616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723394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607E78-6C8B-4048-84D4-9EE32C07D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da-DK" dirty="0"/>
              <a:t>Screeningsforløb</a:t>
            </a:r>
          </a:p>
        </p:txBody>
      </p:sp>
      <p:pic>
        <p:nvPicPr>
          <p:cNvPr id="4" name="Grafik 3" descr="Køn">
            <a:extLst>
              <a:ext uri="{FF2B5EF4-FFF2-40B4-BE49-F238E27FC236}">
                <a16:creationId xmlns:a16="http://schemas.microsoft.com/office/drawing/2014/main" id="{FB937F8B-3EC3-4BFB-A34C-51E843B95A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79230" y="1979538"/>
            <a:ext cx="1325563" cy="1325563"/>
          </a:xfrm>
          <a:prstGeom prst="rect">
            <a:avLst/>
          </a:prstGeom>
        </p:spPr>
      </p:pic>
      <p:pic>
        <p:nvPicPr>
          <p:cNvPr id="6" name="Grafik 5" descr="Telefon">
            <a:extLst>
              <a:ext uri="{FF2B5EF4-FFF2-40B4-BE49-F238E27FC236}">
                <a16:creationId xmlns:a16="http://schemas.microsoft.com/office/drawing/2014/main" id="{8F94103A-5575-47AC-BF2B-A70C6944B7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098185" y="2201897"/>
            <a:ext cx="914400" cy="914400"/>
          </a:xfrm>
          <a:prstGeom prst="rect">
            <a:avLst/>
          </a:prstGeom>
        </p:spPr>
      </p:pic>
      <p:pic>
        <p:nvPicPr>
          <p:cNvPr id="8" name="Grafik 7" descr="Internet">
            <a:extLst>
              <a:ext uri="{FF2B5EF4-FFF2-40B4-BE49-F238E27FC236}">
                <a16:creationId xmlns:a16="http://schemas.microsoft.com/office/drawing/2014/main" id="{67E5C724-E34F-4915-82F2-94344DBD38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157701" y="2201897"/>
            <a:ext cx="914400" cy="914400"/>
          </a:xfrm>
          <a:prstGeom prst="rect">
            <a:avLst/>
          </a:prstGeom>
        </p:spPr>
      </p:pic>
      <p:sp>
        <p:nvSpPr>
          <p:cNvPr id="9" name="Rektangel 8">
            <a:extLst>
              <a:ext uri="{FF2B5EF4-FFF2-40B4-BE49-F238E27FC236}">
                <a16:creationId xmlns:a16="http://schemas.microsoft.com/office/drawing/2014/main" id="{DB9D7A44-DA18-4487-BE40-73204CA9E947}"/>
              </a:ext>
            </a:extLst>
          </p:cNvPr>
          <p:cNvSpPr/>
          <p:nvPr/>
        </p:nvSpPr>
        <p:spPr>
          <a:xfrm>
            <a:off x="4847946" y="2163771"/>
            <a:ext cx="4523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a-DK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/</a:t>
            </a:r>
          </a:p>
        </p:txBody>
      </p:sp>
      <p:sp>
        <p:nvSpPr>
          <p:cNvPr id="13" name="Pil: højre 12">
            <a:extLst>
              <a:ext uri="{FF2B5EF4-FFF2-40B4-BE49-F238E27FC236}">
                <a16:creationId xmlns:a16="http://schemas.microsoft.com/office/drawing/2014/main" id="{3E482DAC-F611-499C-9751-B28EA07B93E8}"/>
              </a:ext>
            </a:extLst>
          </p:cNvPr>
          <p:cNvSpPr/>
          <p:nvPr/>
        </p:nvSpPr>
        <p:spPr>
          <a:xfrm>
            <a:off x="3136310" y="2627263"/>
            <a:ext cx="689009" cy="257372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14" name="Pil: højre 13">
            <a:extLst>
              <a:ext uri="{FF2B5EF4-FFF2-40B4-BE49-F238E27FC236}">
                <a16:creationId xmlns:a16="http://schemas.microsoft.com/office/drawing/2014/main" id="{7ACC0C3D-436E-4F7D-9B3E-0FB81306C139}"/>
              </a:ext>
            </a:extLst>
          </p:cNvPr>
          <p:cNvSpPr/>
          <p:nvPr/>
        </p:nvSpPr>
        <p:spPr>
          <a:xfrm>
            <a:off x="6249088" y="2627263"/>
            <a:ext cx="687942" cy="257372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15" name="Billede 14">
            <a:extLst>
              <a:ext uri="{FF2B5EF4-FFF2-40B4-BE49-F238E27FC236}">
                <a16:creationId xmlns:a16="http://schemas.microsoft.com/office/drawing/2014/main" id="{EC40C957-E1E6-41AB-8929-12C15D6B29A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23738" r="37026"/>
          <a:stretch/>
        </p:blipFill>
        <p:spPr>
          <a:xfrm>
            <a:off x="7478072" y="1869512"/>
            <a:ext cx="1459069" cy="1325563"/>
          </a:xfrm>
          <a:prstGeom prst="rect">
            <a:avLst/>
          </a:prstGeom>
        </p:spPr>
      </p:pic>
      <p:sp>
        <p:nvSpPr>
          <p:cNvPr id="16" name="Pil: højre 15">
            <a:extLst>
              <a:ext uri="{FF2B5EF4-FFF2-40B4-BE49-F238E27FC236}">
                <a16:creationId xmlns:a16="http://schemas.microsoft.com/office/drawing/2014/main" id="{0D7389DF-9B6C-4C4B-8113-2BEA8950BD10}"/>
              </a:ext>
            </a:extLst>
          </p:cNvPr>
          <p:cNvSpPr/>
          <p:nvPr/>
        </p:nvSpPr>
        <p:spPr>
          <a:xfrm>
            <a:off x="8469090" y="4538678"/>
            <a:ext cx="689009" cy="257372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17" name="Pil: højre 16">
            <a:extLst>
              <a:ext uri="{FF2B5EF4-FFF2-40B4-BE49-F238E27FC236}">
                <a16:creationId xmlns:a16="http://schemas.microsoft.com/office/drawing/2014/main" id="{1121DF81-D433-4180-A262-F1C344BC5C4D}"/>
              </a:ext>
            </a:extLst>
          </p:cNvPr>
          <p:cNvSpPr/>
          <p:nvPr/>
        </p:nvSpPr>
        <p:spPr>
          <a:xfrm rot="19653512">
            <a:off x="1595212" y="4744357"/>
            <a:ext cx="689009" cy="257372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18" name="Billede 17">
            <a:extLst>
              <a:ext uri="{FF2B5EF4-FFF2-40B4-BE49-F238E27FC236}">
                <a16:creationId xmlns:a16="http://schemas.microsoft.com/office/drawing/2014/main" id="{69396D5F-D8C5-4580-A13B-8701BDEA3948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15594"/>
          <a:stretch/>
        </p:blipFill>
        <p:spPr>
          <a:xfrm>
            <a:off x="9317053" y="4097705"/>
            <a:ext cx="1640716" cy="1038922"/>
          </a:xfrm>
          <a:prstGeom prst="rect">
            <a:avLst/>
          </a:prstGeom>
        </p:spPr>
      </p:pic>
      <p:sp>
        <p:nvSpPr>
          <p:cNvPr id="19" name="Pil: højre 18">
            <a:extLst>
              <a:ext uri="{FF2B5EF4-FFF2-40B4-BE49-F238E27FC236}">
                <a16:creationId xmlns:a16="http://schemas.microsoft.com/office/drawing/2014/main" id="{6A1180CD-D7E6-495D-BF2D-02B1E0B02338}"/>
              </a:ext>
            </a:extLst>
          </p:cNvPr>
          <p:cNvSpPr/>
          <p:nvPr/>
        </p:nvSpPr>
        <p:spPr>
          <a:xfrm rot="1959287">
            <a:off x="1595499" y="5255710"/>
            <a:ext cx="689009" cy="257372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0" name="Tekstfelt 19">
            <a:extLst>
              <a:ext uri="{FF2B5EF4-FFF2-40B4-BE49-F238E27FC236}">
                <a16:creationId xmlns:a16="http://schemas.microsoft.com/office/drawing/2014/main" id="{BCABCF31-6FCE-490C-B4CF-A878FE2A32F1}"/>
              </a:ext>
            </a:extLst>
          </p:cNvPr>
          <p:cNvSpPr txBox="1"/>
          <p:nvPr/>
        </p:nvSpPr>
        <p:spPr>
          <a:xfrm>
            <a:off x="2217863" y="4388333"/>
            <a:ext cx="1782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Kriterier opfyldt?</a:t>
            </a:r>
          </a:p>
        </p:txBody>
      </p:sp>
      <p:pic>
        <p:nvPicPr>
          <p:cNvPr id="22" name="Grafik 21" descr="Tommelfinger op-tegn">
            <a:extLst>
              <a:ext uri="{FF2B5EF4-FFF2-40B4-BE49-F238E27FC236}">
                <a16:creationId xmlns:a16="http://schemas.microsoft.com/office/drawing/2014/main" id="{5866A3A4-7384-4A30-B152-65A9CD3B8FA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286198" y="4329922"/>
            <a:ext cx="440422" cy="440422"/>
          </a:xfrm>
          <a:prstGeom prst="rect">
            <a:avLst/>
          </a:prstGeom>
        </p:spPr>
      </p:pic>
      <p:sp>
        <p:nvSpPr>
          <p:cNvPr id="23" name="Pil: højre 22">
            <a:extLst>
              <a:ext uri="{FF2B5EF4-FFF2-40B4-BE49-F238E27FC236}">
                <a16:creationId xmlns:a16="http://schemas.microsoft.com/office/drawing/2014/main" id="{78CB27F7-01A0-442B-8C7D-CF4F3F46C4B8}"/>
              </a:ext>
            </a:extLst>
          </p:cNvPr>
          <p:cNvSpPr/>
          <p:nvPr/>
        </p:nvSpPr>
        <p:spPr>
          <a:xfrm>
            <a:off x="4861074" y="4463807"/>
            <a:ext cx="687942" cy="257372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4" name="Tekstfelt 23">
            <a:extLst>
              <a:ext uri="{FF2B5EF4-FFF2-40B4-BE49-F238E27FC236}">
                <a16:creationId xmlns:a16="http://schemas.microsoft.com/office/drawing/2014/main" id="{DFEC114E-8735-49F9-907A-CBDB2B5D5CE0}"/>
              </a:ext>
            </a:extLst>
          </p:cNvPr>
          <p:cNvSpPr txBox="1"/>
          <p:nvPr/>
        </p:nvSpPr>
        <p:spPr>
          <a:xfrm>
            <a:off x="2197916" y="5427683"/>
            <a:ext cx="1782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Kriterier opfyldt?</a:t>
            </a:r>
          </a:p>
        </p:txBody>
      </p:sp>
      <p:pic>
        <p:nvPicPr>
          <p:cNvPr id="27" name="Grafik 26" descr="Tommelfinger op-tegn">
            <a:extLst>
              <a:ext uri="{FF2B5EF4-FFF2-40B4-BE49-F238E27FC236}">
                <a16:creationId xmlns:a16="http://schemas.microsoft.com/office/drawing/2014/main" id="{C907BFF6-9B8E-4C55-B8EC-7EB38D68C9C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10800000">
            <a:off x="4222925" y="5411379"/>
            <a:ext cx="440422" cy="454011"/>
          </a:xfrm>
          <a:prstGeom prst="rect">
            <a:avLst/>
          </a:prstGeom>
        </p:spPr>
      </p:pic>
      <p:sp>
        <p:nvSpPr>
          <p:cNvPr id="28" name="Pil: højre 27">
            <a:extLst>
              <a:ext uri="{FF2B5EF4-FFF2-40B4-BE49-F238E27FC236}">
                <a16:creationId xmlns:a16="http://schemas.microsoft.com/office/drawing/2014/main" id="{76B3AD8F-240B-4DF2-8B15-0E28EEBE1F0C}"/>
              </a:ext>
            </a:extLst>
          </p:cNvPr>
          <p:cNvSpPr/>
          <p:nvPr/>
        </p:nvSpPr>
        <p:spPr>
          <a:xfrm>
            <a:off x="4881869" y="5483439"/>
            <a:ext cx="687942" cy="257372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30" name="Grafik 29" descr="Hus">
            <a:extLst>
              <a:ext uri="{FF2B5EF4-FFF2-40B4-BE49-F238E27FC236}">
                <a16:creationId xmlns:a16="http://schemas.microsoft.com/office/drawing/2014/main" id="{A183E5E7-1FF3-4E56-A139-A4F0A1C2C25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730781" y="5262391"/>
            <a:ext cx="914400" cy="914400"/>
          </a:xfrm>
          <a:prstGeom prst="rect">
            <a:avLst/>
          </a:prstGeom>
        </p:spPr>
      </p:pic>
      <p:pic>
        <p:nvPicPr>
          <p:cNvPr id="1026" name="Picture 2" descr="Relateret billede">
            <a:extLst>
              <a:ext uri="{FF2B5EF4-FFF2-40B4-BE49-F238E27FC236}">
                <a16:creationId xmlns:a16="http://schemas.microsoft.com/office/drawing/2014/main" id="{56628E95-A79B-4343-8BFB-4E5ECB5F51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6428" y="3516537"/>
            <a:ext cx="836866" cy="833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Relateret billede">
            <a:extLst>
              <a:ext uri="{FF2B5EF4-FFF2-40B4-BE49-F238E27FC236}">
                <a16:creationId xmlns:a16="http://schemas.microsoft.com/office/drawing/2014/main" id="{29530385-B9BF-4045-BE8F-F5622C2229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5829" y="5798767"/>
            <a:ext cx="836866" cy="833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kstfelt 25">
            <a:extLst>
              <a:ext uri="{FF2B5EF4-FFF2-40B4-BE49-F238E27FC236}">
                <a16:creationId xmlns:a16="http://schemas.microsoft.com/office/drawing/2014/main" id="{DA34D3A2-9DC7-4C02-85B0-1C32E289A65C}"/>
              </a:ext>
            </a:extLst>
          </p:cNvPr>
          <p:cNvSpPr txBox="1"/>
          <p:nvPr/>
        </p:nvSpPr>
        <p:spPr>
          <a:xfrm flipH="1">
            <a:off x="7478069" y="3191256"/>
            <a:ext cx="1459070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a-DK" sz="1400" dirty="0"/>
              <a:t>Præ-screening Regional Screeningsenhed/egen læge</a:t>
            </a:r>
          </a:p>
        </p:txBody>
      </p:sp>
      <p:pic>
        <p:nvPicPr>
          <p:cNvPr id="5" name="Grafik 4" descr="Hospital">
            <a:extLst>
              <a:ext uri="{FF2B5EF4-FFF2-40B4-BE49-F238E27FC236}">
                <a16:creationId xmlns:a16="http://schemas.microsoft.com/office/drawing/2014/main" id="{92DEB9A2-0674-4F70-BAD2-3994C31F379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7422218" y="4090622"/>
            <a:ext cx="914400" cy="914400"/>
          </a:xfrm>
          <a:prstGeom prst="rect">
            <a:avLst/>
          </a:prstGeom>
        </p:spPr>
      </p:pic>
      <p:pic>
        <p:nvPicPr>
          <p:cNvPr id="10" name="Grafik 9" descr="Bus">
            <a:extLst>
              <a:ext uri="{FF2B5EF4-FFF2-40B4-BE49-F238E27FC236}">
                <a16:creationId xmlns:a16="http://schemas.microsoft.com/office/drawing/2014/main" id="{5CF26FF8-0B00-44F5-AF31-4CC33169E61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6028673" y="4184447"/>
            <a:ext cx="914400" cy="914400"/>
          </a:xfrm>
          <a:prstGeom prst="rect">
            <a:avLst/>
          </a:prstGeom>
        </p:spPr>
      </p:pic>
      <p:sp>
        <p:nvSpPr>
          <p:cNvPr id="34" name="Rektangel 33">
            <a:extLst>
              <a:ext uri="{FF2B5EF4-FFF2-40B4-BE49-F238E27FC236}">
                <a16:creationId xmlns:a16="http://schemas.microsoft.com/office/drawing/2014/main" id="{E1558F42-7472-45E8-8A5D-46C9EE1A7B77}"/>
              </a:ext>
            </a:extLst>
          </p:cNvPr>
          <p:cNvSpPr/>
          <p:nvPr/>
        </p:nvSpPr>
        <p:spPr>
          <a:xfrm>
            <a:off x="6961797" y="4106636"/>
            <a:ext cx="4523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a-DK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4742913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26A76CC-9E85-46D4-9D17-468576202B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Screeningsforløb</a:t>
            </a:r>
          </a:p>
        </p:txBody>
      </p:sp>
      <p:pic>
        <p:nvPicPr>
          <p:cNvPr id="7170" name="Picture 2" descr="Billedresultat for ct scan lung nodule">
            <a:extLst>
              <a:ext uri="{FF2B5EF4-FFF2-40B4-BE49-F238E27FC236}">
                <a16:creationId xmlns:a16="http://schemas.microsoft.com/office/drawing/2014/main" id="{167EDC22-8377-4975-B498-A21634D246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839" y="3422966"/>
            <a:ext cx="1902474" cy="1302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rafik 3" descr="Programmør">
            <a:extLst>
              <a:ext uri="{FF2B5EF4-FFF2-40B4-BE49-F238E27FC236}">
                <a16:creationId xmlns:a16="http://schemas.microsoft.com/office/drawing/2014/main" id="{608908F6-0D79-493F-8BB4-C5DD126C1A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888" y="2366264"/>
            <a:ext cx="914400" cy="914400"/>
          </a:xfrm>
          <a:prstGeom prst="rect">
            <a:avLst/>
          </a:prstGeom>
        </p:spPr>
      </p:pic>
      <p:sp>
        <p:nvSpPr>
          <p:cNvPr id="5" name="Pil: højre 4">
            <a:extLst>
              <a:ext uri="{FF2B5EF4-FFF2-40B4-BE49-F238E27FC236}">
                <a16:creationId xmlns:a16="http://schemas.microsoft.com/office/drawing/2014/main" id="{F9761867-5F5B-4B31-9B12-59B0256AB550}"/>
              </a:ext>
            </a:extLst>
          </p:cNvPr>
          <p:cNvSpPr/>
          <p:nvPr/>
        </p:nvSpPr>
        <p:spPr>
          <a:xfrm>
            <a:off x="2190166" y="3289808"/>
            <a:ext cx="689009" cy="257372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pic>
        <p:nvPicPr>
          <p:cNvPr id="6" name="Picture 2" descr="http://www.nucsradiology.com/wp-content/uploads/2019/06/LungRADS2019.jpg">
            <a:extLst>
              <a:ext uri="{FF2B5EF4-FFF2-40B4-BE49-F238E27FC236}">
                <a16:creationId xmlns:a16="http://schemas.microsoft.com/office/drawing/2014/main" id="{A66C6ED1-9730-4DA8-AFD8-1B1A293EF9AA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9" t="7412" r="8087" b="21606"/>
          <a:stretch/>
        </p:blipFill>
        <p:spPr bwMode="auto">
          <a:xfrm>
            <a:off x="3033265" y="2286434"/>
            <a:ext cx="2526287" cy="251416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Pil: højre 6">
            <a:extLst>
              <a:ext uri="{FF2B5EF4-FFF2-40B4-BE49-F238E27FC236}">
                <a16:creationId xmlns:a16="http://schemas.microsoft.com/office/drawing/2014/main" id="{46DA8118-4258-487D-BE64-058FAF7DAADB}"/>
              </a:ext>
            </a:extLst>
          </p:cNvPr>
          <p:cNvSpPr/>
          <p:nvPr/>
        </p:nvSpPr>
        <p:spPr>
          <a:xfrm>
            <a:off x="5831168" y="2658872"/>
            <a:ext cx="689009" cy="257372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pic>
        <p:nvPicPr>
          <p:cNvPr id="8" name="Grafik 7" descr="Hus">
            <a:extLst>
              <a:ext uri="{FF2B5EF4-FFF2-40B4-BE49-F238E27FC236}">
                <a16:creationId xmlns:a16="http://schemas.microsoft.com/office/drawing/2014/main" id="{055A72C4-8D08-4496-991C-2DB3676E4D5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632450" y="2229387"/>
            <a:ext cx="914400" cy="914400"/>
          </a:xfrm>
          <a:prstGeom prst="rect">
            <a:avLst/>
          </a:prstGeom>
        </p:spPr>
      </p:pic>
      <p:sp>
        <p:nvSpPr>
          <p:cNvPr id="9" name="Pil: højre 8">
            <a:extLst>
              <a:ext uri="{FF2B5EF4-FFF2-40B4-BE49-F238E27FC236}">
                <a16:creationId xmlns:a16="http://schemas.microsoft.com/office/drawing/2014/main" id="{44347C24-C6E8-4515-88E6-DF56CFC85CCC}"/>
              </a:ext>
            </a:extLst>
          </p:cNvPr>
          <p:cNvSpPr/>
          <p:nvPr/>
        </p:nvSpPr>
        <p:spPr>
          <a:xfrm>
            <a:off x="5837264" y="4212763"/>
            <a:ext cx="689009" cy="257372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pic>
        <p:nvPicPr>
          <p:cNvPr id="10" name="Grafik 9" descr="Læge">
            <a:extLst>
              <a:ext uri="{FF2B5EF4-FFF2-40B4-BE49-F238E27FC236}">
                <a16:creationId xmlns:a16="http://schemas.microsoft.com/office/drawing/2014/main" id="{C2F1A16D-30DD-497F-986D-75F9774E8F9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632450" y="3811160"/>
            <a:ext cx="914400" cy="914400"/>
          </a:xfrm>
          <a:prstGeom prst="rect">
            <a:avLst/>
          </a:prstGeom>
        </p:spPr>
      </p:pic>
      <p:sp>
        <p:nvSpPr>
          <p:cNvPr id="11" name="Pil: højre 10">
            <a:extLst>
              <a:ext uri="{FF2B5EF4-FFF2-40B4-BE49-F238E27FC236}">
                <a16:creationId xmlns:a16="http://schemas.microsoft.com/office/drawing/2014/main" id="{A08800B1-F0C3-4DE6-A6D7-39A8CD5929AB}"/>
              </a:ext>
            </a:extLst>
          </p:cNvPr>
          <p:cNvSpPr/>
          <p:nvPr/>
        </p:nvSpPr>
        <p:spPr>
          <a:xfrm rot="16200000">
            <a:off x="6739622" y="3250530"/>
            <a:ext cx="689009" cy="257372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12" name="Pil: højre 11">
            <a:extLst>
              <a:ext uri="{FF2B5EF4-FFF2-40B4-BE49-F238E27FC236}">
                <a16:creationId xmlns:a16="http://schemas.microsoft.com/office/drawing/2014/main" id="{A1302560-EFE1-4B07-9BCD-F93670DE4F46}"/>
              </a:ext>
            </a:extLst>
          </p:cNvPr>
          <p:cNvSpPr/>
          <p:nvPr/>
        </p:nvSpPr>
        <p:spPr>
          <a:xfrm>
            <a:off x="7717880" y="4268360"/>
            <a:ext cx="689009" cy="257372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pic>
        <p:nvPicPr>
          <p:cNvPr id="13" name="Grafik 12" descr="Kundeanmeldelse RTL">
            <a:extLst>
              <a:ext uri="{FF2B5EF4-FFF2-40B4-BE49-F238E27FC236}">
                <a16:creationId xmlns:a16="http://schemas.microsoft.com/office/drawing/2014/main" id="{411416D7-98E7-4970-A7A0-F48F5E8A61E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577919" y="3870422"/>
            <a:ext cx="914400" cy="914400"/>
          </a:xfrm>
          <a:prstGeom prst="rect">
            <a:avLst/>
          </a:prstGeom>
        </p:spPr>
      </p:pic>
      <p:sp>
        <p:nvSpPr>
          <p:cNvPr id="15" name="Tekstfelt 14">
            <a:extLst>
              <a:ext uri="{FF2B5EF4-FFF2-40B4-BE49-F238E27FC236}">
                <a16:creationId xmlns:a16="http://schemas.microsoft.com/office/drawing/2014/main" id="{A7B6399F-3410-4D65-A7D9-1C4367FFF37C}"/>
              </a:ext>
            </a:extLst>
          </p:cNvPr>
          <p:cNvSpPr txBox="1"/>
          <p:nvPr/>
        </p:nvSpPr>
        <p:spPr>
          <a:xfrm flipH="1">
            <a:off x="8791278" y="4725560"/>
            <a:ext cx="7010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MDT</a:t>
            </a:r>
          </a:p>
        </p:txBody>
      </p:sp>
      <p:sp>
        <p:nvSpPr>
          <p:cNvPr id="16" name="Pil: højre 15">
            <a:extLst>
              <a:ext uri="{FF2B5EF4-FFF2-40B4-BE49-F238E27FC236}">
                <a16:creationId xmlns:a16="http://schemas.microsoft.com/office/drawing/2014/main" id="{C9C5D03D-116A-4140-A3AD-55FA241B3BAB}"/>
              </a:ext>
            </a:extLst>
          </p:cNvPr>
          <p:cNvSpPr/>
          <p:nvPr/>
        </p:nvSpPr>
        <p:spPr>
          <a:xfrm>
            <a:off x="9663349" y="4268360"/>
            <a:ext cx="689009" cy="257372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pic>
        <p:nvPicPr>
          <p:cNvPr id="17" name="Grafik 16" descr="Atom">
            <a:extLst>
              <a:ext uri="{FF2B5EF4-FFF2-40B4-BE49-F238E27FC236}">
                <a16:creationId xmlns:a16="http://schemas.microsoft.com/office/drawing/2014/main" id="{13B1F88B-53DD-449D-AB51-6E0EB593873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523388" y="3034711"/>
            <a:ext cx="914400" cy="914400"/>
          </a:xfrm>
          <a:prstGeom prst="rect">
            <a:avLst/>
          </a:prstGeom>
        </p:spPr>
      </p:pic>
      <p:pic>
        <p:nvPicPr>
          <p:cNvPr id="19" name="Grafik 18" descr="Kniv">
            <a:extLst>
              <a:ext uri="{FF2B5EF4-FFF2-40B4-BE49-F238E27FC236}">
                <a16:creationId xmlns:a16="http://schemas.microsoft.com/office/drawing/2014/main" id="{1B5A9E6C-B217-41EE-B4B2-438268BCEC8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0565217" y="3884249"/>
            <a:ext cx="914400" cy="914400"/>
          </a:xfrm>
          <a:prstGeom prst="rect">
            <a:avLst/>
          </a:prstGeom>
        </p:spPr>
      </p:pic>
      <p:pic>
        <p:nvPicPr>
          <p:cNvPr id="21" name="Grafik 20" descr="Iv">
            <a:extLst>
              <a:ext uri="{FF2B5EF4-FFF2-40B4-BE49-F238E27FC236}">
                <a16:creationId xmlns:a16="http://schemas.microsoft.com/office/drawing/2014/main" id="{46F705E8-5446-4F7D-BD75-5B4F4B3E8EC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0565217" y="4835934"/>
            <a:ext cx="914400" cy="914400"/>
          </a:xfrm>
          <a:prstGeom prst="rect">
            <a:avLst/>
          </a:prstGeom>
        </p:spPr>
      </p:pic>
      <p:pic>
        <p:nvPicPr>
          <p:cNvPr id="14" name="Grafik 13" descr="Computer">
            <a:extLst>
              <a:ext uri="{FF2B5EF4-FFF2-40B4-BE49-F238E27FC236}">
                <a16:creationId xmlns:a16="http://schemas.microsoft.com/office/drawing/2014/main" id="{F7E59946-02D7-4AAB-9A91-FB6EA280F34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627888" y="4725560"/>
            <a:ext cx="914400" cy="914400"/>
          </a:xfrm>
          <a:prstGeom prst="rect">
            <a:avLst/>
          </a:prstGeom>
        </p:spPr>
      </p:pic>
      <p:sp>
        <p:nvSpPr>
          <p:cNvPr id="18" name="Tekstfelt 17">
            <a:extLst>
              <a:ext uri="{FF2B5EF4-FFF2-40B4-BE49-F238E27FC236}">
                <a16:creationId xmlns:a16="http://schemas.microsoft.com/office/drawing/2014/main" id="{0644479B-03A0-40AF-926B-40C10A2B9E3D}"/>
              </a:ext>
            </a:extLst>
          </p:cNvPr>
          <p:cNvSpPr txBox="1"/>
          <p:nvPr/>
        </p:nvSpPr>
        <p:spPr>
          <a:xfrm flipH="1">
            <a:off x="805687" y="5455920"/>
            <a:ext cx="525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AI</a:t>
            </a:r>
          </a:p>
        </p:txBody>
      </p:sp>
    </p:spTree>
    <p:extLst>
      <p:ext uri="{BB962C8B-B14F-4D97-AF65-F5344CB8AC3E}">
        <p14:creationId xmlns:p14="http://schemas.microsoft.com/office/powerpoint/2010/main" val="31437060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3D51D543-7F90-48CF-9B9E-41C9D58224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73510"/>
            <a:ext cx="7654159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a-DK" sz="2400" dirty="0"/>
              <a:t>Med systematisk screening af højrisikogrupper ser vi et stort potentiale for at formindske sygdomsbyrde og dødelighed af lungecancer </a:t>
            </a:r>
          </a:p>
          <a:p>
            <a:pPr marL="0" indent="0">
              <a:buNone/>
            </a:pPr>
            <a:endParaRPr lang="da-DK" sz="2400" dirty="0"/>
          </a:p>
          <a:p>
            <a:pPr marL="0" indent="0">
              <a:buNone/>
            </a:pPr>
            <a:r>
              <a:rPr lang="da-DK" sz="2400" dirty="0"/>
              <a:t>Behov for MTV inkl. sundhedsøkonomisk analyse</a:t>
            </a:r>
          </a:p>
          <a:p>
            <a:pPr marL="0" indent="0">
              <a:buNone/>
            </a:pPr>
            <a:endParaRPr lang="da-DK" sz="2400" dirty="0"/>
          </a:p>
          <a:p>
            <a:pPr marL="0" indent="0">
              <a:buNone/>
            </a:pPr>
            <a:r>
              <a:rPr lang="da-DK" sz="2400" dirty="0"/>
              <a:t>Behov for pilotfase med nationale implementeringsprojekter med fokus på rekruttering af risikogrupper, infrastruktur og ressourcetræk</a:t>
            </a:r>
          </a:p>
          <a:p>
            <a:pPr marL="0" indent="0">
              <a:buNone/>
            </a:pPr>
            <a:r>
              <a:rPr lang="da-DK" sz="2400" dirty="0"/>
              <a:t>Start small, </a:t>
            </a:r>
            <a:r>
              <a:rPr lang="da-DK" sz="2400" dirty="0" err="1"/>
              <a:t>scale</a:t>
            </a:r>
            <a:r>
              <a:rPr lang="da-DK" sz="2400" dirty="0"/>
              <a:t> fast.</a:t>
            </a:r>
          </a:p>
        </p:txBody>
      </p:sp>
      <p:pic>
        <p:nvPicPr>
          <p:cNvPr id="28" name="Billede 27" descr="Et billede, der indeholder sidder, bord, forside, ser&#10;&#10;Automatisk genereret beskrivelse">
            <a:extLst>
              <a:ext uri="{FF2B5EF4-FFF2-40B4-BE49-F238E27FC236}">
                <a16:creationId xmlns:a16="http://schemas.microsoft.com/office/drawing/2014/main" id="{EECF42D8-2A1C-424E-872A-E1CF636C7F5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Sketch/>
                    </a14:imgEffect>
                  </a14:imgLayer>
                </a14:imgProps>
              </a:ext>
            </a:extLst>
          </a:blip>
          <a:srcRect r="2000"/>
          <a:stretch/>
        </p:blipFill>
        <p:spPr>
          <a:xfrm>
            <a:off x="8646281" y="852372"/>
            <a:ext cx="3096807" cy="3096807"/>
          </a:xfrm>
          <a:custGeom>
            <a:avLst/>
            <a:gdLst/>
            <a:ahLst/>
            <a:cxnLst/>
            <a:rect l="l" t="t" r="r" b="b"/>
            <a:pathLst>
              <a:path w="2663168" h="2663168">
                <a:moveTo>
                  <a:pt x="1331584" y="0"/>
                </a:moveTo>
                <a:cubicBezTo>
                  <a:pt x="2066998" y="0"/>
                  <a:pt x="2663168" y="596170"/>
                  <a:pt x="2663168" y="1331584"/>
                </a:cubicBezTo>
                <a:cubicBezTo>
                  <a:pt x="2663168" y="2066998"/>
                  <a:pt x="2066998" y="2663168"/>
                  <a:pt x="1331584" y="2663168"/>
                </a:cubicBezTo>
                <a:cubicBezTo>
                  <a:pt x="596170" y="2663168"/>
                  <a:pt x="0" y="2066998"/>
                  <a:pt x="0" y="1331584"/>
                </a:cubicBezTo>
                <a:cubicBezTo>
                  <a:pt x="0" y="596170"/>
                  <a:pt x="596170" y="0"/>
                  <a:pt x="1331584" y="0"/>
                </a:cubicBezTo>
                <a:close/>
              </a:path>
            </a:pathLst>
          </a:custGeom>
        </p:spPr>
      </p:pic>
      <p:pic>
        <p:nvPicPr>
          <p:cNvPr id="30" name="Billede 29">
            <a:extLst>
              <a:ext uri="{FF2B5EF4-FFF2-40B4-BE49-F238E27FC236}">
                <a16:creationId xmlns:a16="http://schemas.microsoft.com/office/drawing/2014/main" id="{9528BC53-DDA3-4161-93F7-14C65C162A9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r="5642" b="5"/>
          <a:stretch/>
        </p:blipFill>
        <p:spPr>
          <a:xfrm>
            <a:off x="9319041" y="4685200"/>
            <a:ext cx="2733741" cy="2172801"/>
          </a:xfrm>
          <a:custGeom>
            <a:avLst/>
            <a:gdLst/>
            <a:ahLst/>
            <a:cxnLst/>
            <a:rect l="l" t="t" r="r" b="b"/>
            <a:pathLst>
              <a:path w="2733741" h="2172801">
                <a:moveTo>
                  <a:pt x="1366871" y="0"/>
                </a:moveTo>
                <a:cubicBezTo>
                  <a:pt x="2121772" y="0"/>
                  <a:pt x="2733741" y="595368"/>
                  <a:pt x="2733741" y="1329791"/>
                </a:cubicBezTo>
                <a:cubicBezTo>
                  <a:pt x="2733741" y="1605200"/>
                  <a:pt x="2647683" y="1861054"/>
                  <a:pt x="2500301" y="2073290"/>
                </a:cubicBezTo>
                <a:lnTo>
                  <a:pt x="2423813" y="2172801"/>
                </a:lnTo>
                <a:lnTo>
                  <a:pt x="309928" y="2172801"/>
                </a:lnTo>
                <a:lnTo>
                  <a:pt x="233440" y="2073290"/>
                </a:lnTo>
                <a:cubicBezTo>
                  <a:pt x="86058" y="1861054"/>
                  <a:pt x="0" y="1605200"/>
                  <a:pt x="0" y="1329791"/>
                </a:cubicBezTo>
                <a:cubicBezTo>
                  <a:pt x="0" y="595368"/>
                  <a:pt x="611969" y="0"/>
                  <a:pt x="1366871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3924035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 rotWithShape="1">
          <a:blip r:embed="rId2"/>
          <a:srcRect t="2983" r="-2" b="-2"/>
          <a:stretch/>
        </p:blipFill>
        <p:spPr>
          <a:xfrm>
            <a:off x="52201" y="171717"/>
            <a:ext cx="5950643" cy="3255349"/>
          </a:xfrm>
          <a:prstGeom prst="rect">
            <a:avLst/>
          </a:prstGeom>
        </p:spPr>
      </p:pic>
      <p:pic>
        <p:nvPicPr>
          <p:cNvPr id="2" name="Billede 1"/>
          <p:cNvPicPr>
            <a:picLocks noChangeAspect="1"/>
          </p:cNvPicPr>
          <p:nvPr/>
        </p:nvPicPr>
        <p:blipFill rotWithShape="1">
          <a:blip r:embed="rId3"/>
          <a:srcRect r="2" b="2881"/>
          <a:stretch/>
        </p:blipFill>
        <p:spPr>
          <a:xfrm>
            <a:off x="6195373" y="54487"/>
            <a:ext cx="5993267" cy="3284656"/>
          </a:xfrm>
          <a:prstGeom prst="rect">
            <a:avLst/>
          </a:prstGeom>
        </p:spPr>
      </p:pic>
      <p:pic>
        <p:nvPicPr>
          <p:cNvPr id="4" name="Billede 3"/>
          <p:cNvPicPr>
            <a:picLocks noChangeAspect="1"/>
          </p:cNvPicPr>
          <p:nvPr/>
        </p:nvPicPr>
        <p:blipFill rotWithShape="1">
          <a:blip r:embed="rId4"/>
          <a:srcRect t="1223" r="-2" b="13320"/>
          <a:stretch/>
        </p:blipFill>
        <p:spPr>
          <a:xfrm>
            <a:off x="3355" y="3510858"/>
            <a:ext cx="5999489" cy="2887640"/>
          </a:xfrm>
          <a:prstGeom prst="rect">
            <a:avLst/>
          </a:prstGeom>
        </p:spPr>
      </p:pic>
      <p:pic>
        <p:nvPicPr>
          <p:cNvPr id="5" name="Billede 4"/>
          <p:cNvPicPr>
            <a:picLocks noChangeAspect="1"/>
          </p:cNvPicPr>
          <p:nvPr/>
        </p:nvPicPr>
        <p:blipFill rotWithShape="1">
          <a:blip r:embed="rId5"/>
          <a:srcRect t="11374" r="2" b="3081"/>
          <a:stretch/>
        </p:blipFill>
        <p:spPr>
          <a:xfrm>
            <a:off x="5042603" y="3510858"/>
            <a:ext cx="6950652" cy="3346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965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57C62C-8156-7E05-5875-DDCAF7325F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3" b="59671"/>
          <a:stretch/>
        </p:blipFill>
        <p:spPr>
          <a:xfrm>
            <a:off x="2882358" y="1551886"/>
            <a:ext cx="6743518" cy="318854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3BE6600-3B29-8EF8-BF42-F8AA622CB6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4259" y="-336"/>
            <a:ext cx="7725507" cy="6858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046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felt 1">
            <a:extLst>
              <a:ext uri="{FF2B5EF4-FFF2-40B4-BE49-F238E27FC236}">
                <a16:creationId xmlns:a16="http://schemas.microsoft.com/office/drawing/2014/main" id="{F37CED09-FEE8-53BF-FB7D-DC509D55591A}"/>
              </a:ext>
            </a:extLst>
          </p:cNvPr>
          <p:cNvSpPr txBox="1"/>
          <p:nvPr/>
        </p:nvSpPr>
        <p:spPr>
          <a:xfrm>
            <a:off x="4562593" y="893703"/>
            <a:ext cx="237066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a-DK" dirty="0">
                <a:cs typeface="Calibri"/>
              </a:rPr>
              <a:t>DLCG Screeninggruppe </a:t>
            </a:r>
          </a:p>
        </p:txBody>
      </p:sp>
      <p:pic>
        <p:nvPicPr>
          <p:cNvPr id="3" name="Billede 2" descr="Et billede, der indeholder Grafik, Farverigt, grafisk design, kunst&#10;&#10;Beskrivelsen er genereret automatisk">
            <a:extLst>
              <a:ext uri="{FF2B5EF4-FFF2-40B4-BE49-F238E27FC236}">
                <a16:creationId xmlns:a16="http://schemas.microsoft.com/office/drawing/2014/main" id="{B17515ED-50C4-2EF0-96D2-EF0B7A281E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0467" y="3902953"/>
            <a:ext cx="1052530" cy="1374303"/>
          </a:xfrm>
          <a:prstGeom prst="rect">
            <a:avLst/>
          </a:prstGeom>
        </p:spPr>
      </p:pic>
      <p:sp>
        <p:nvSpPr>
          <p:cNvPr id="4" name="Tekstfelt 3">
            <a:extLst>
              <a:ext uri="{FF2B5EF4-FFF2-40B4-BE49-F238E27FC236}">
                <a16:creationId xmlns:a16="http://schemas.microsoft.com/office/drawing/2014/main" id="{4D90947C-4588-B716-DF06-07B2CD767149}"/>
              </a:ext>
            </a:extLst>
          </p:cNvPr>
          <p:cNvSpPr txBox="1"/>
          <p:nvPr/>
        </p:nvSpPr>
        <p:spPr>
          <a:xfrm>
            <a:off x="5432213" y="5225626"/>
            <a:ext cx="55127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a-DK" dirty="0">
                <a:cs typeface="Calibri"/>
              </a:rPr>
              <a:t>DTS</a:t>
            </a:r>
            <a:endParaRPr lang="da-DK" dirty="0"/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8779CC16-8600-CB4C-103F-765AACA290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1653" y="1947333"/>
            <a:ext cx="912988" cy="865481"/>
          </a:xfrm>
          <a:prstGeom prst="rect">
            <a:avLst/>
          </a:prstGeom>
        </p:spPr>
      </p:pic>
      <p:sp>
        <p:nvSpPr>
          <p:cNvPr id="6" name="Tekstfelt 5">
            <a:extLst>
              <a:ext uri="{FF2B5EF4-FFF2-40B4-BE49-F238E27FC236}">
                <a16:creationId xmlns:a16="http://schemas.microsoft.com/office/drawing/2014/main" id="{49A8E534-6D64-3D3D-B430-C2A60FB6833A}"/>
              </a:ext>
            </a:extLst>
          </p:cNvPr>
          <p:cNvSpPr txBox="1"/>
          <p:nvPr/>
        </p:nvSpPr>
        <p:spPr>
          <a:xfrm>
            <a:off x="7422443" y="2812816"/>
            <a:ext cx="84290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a-DK" dirty="0">
                <a:cs typeface="Calibri"/>
              </a:rPr>
              <a:t>DOLG</a:t>
            </a:r>
            <a:endParaRPr lang="da-DK" dirty="0"/>
          </a:p>
        </p:txBody>
      </p:sp>
      <p:pic>
        <p:nvPicPr>
          <p:cNvPr id="7" name="Billede 6" descr="Et billede, der indeholder symbol&#10;&#10;Beskrivelsen er genereret automatisk">
            <a:extLst>
              <a:ext uri="{FF2B5EF4-FFF2-40B4-BE49-F238E27FC236}">
                <a16:creationId xmlns:a16="http://schemas.microsoft.com/office/drawing/2014/main" id="{BA17CEBD-EBE0-DDE5-A970-1124CC1253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0103" y="4372681"/>
            <a:ext cx="1132534" cy="1132416"/>
          </a:xfrm>
          <a:prstGeom prst="rect">
            <a:avLst/>
          </a:prstGeom>
        </p:spPr>
      </p:pic>
      <p:sp>
        <p:nvSpPr>
          <p:cNvPr id="8" name="Tekstfelt 7">
            <a:extLst>
              <a:ext uri="{FF2B5EF4-FFF2-40B4-BE49-F238E27FC236}">
                <a16:creationId xmlns:a16="http://schemas.microsoft.com/office/drawing/2014/main" id="{8DA0368C-CC9C-6B44-12E1-35EFF9E97E52}"/>
              </a:ext>
            </a:extLst>
          </p:cNvPr>
          <p:cNvSpPr txBox="1"/>
          <p:nvPr/>
        </p:nvSpPr>
        <p:spPr>
          <a:xfrm>
            <a:off x="7544740" y="5503333"/>
            <a:ext cx="664163" cy="3657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da-DK" dirty="0">
                <a:cs typeface="Calibri"/>
              </a:rPr>
              <a:t>DLS</a:t>
            </a:r>
            <a:endParaRPr lang="da-DK" dirty="0"/>
          </a:p>
        </p:txBody>
      </p:sp>
      <p:pic>
        <p:nvPicPr>
          <p:cNvPr id="10" name="Billede 9" descr="Et billede, der indeholder skærmbillede, indendørs, rød&#10;&#10;Beskrivelsen er genereret automatisk">
            <a:extLst>
              <a:ext uri="{FF2B5EF4-FFF2-40B4-BE49-F238E27FC236}">
                <a16:creationId xmlns:a16="http://schemas.microsoft.com/office/drawing/2014/main" id="{9CB17253-FFAC-831E-813C-6A67D8EA9F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7808" y="1879224"/>
            <a:ext cx="984015" cy="982885"/>
          </a:xfrm>
          <a:prstGeom prst="rect">
            <a:avLst/>
          </a:prstGeom>
        </p:spPr>
      </p:pic>
      <p:sp>
        <p:nvSpPr>
          <p:cNvPr id="11" name="Tekstfelt 10">
            <a:extLst>
              <a:ext uri="{FF2B5EF4-FFF2-40B4-BE49-F238E27FC236}">
                <a16:creationId xmlns:a16="http://schemas.microsoft.com/office/drawing/2014/main" id="{E62F38EF-15D2-04A6-1F49-D88F1F4F2FAE}"/>
              </a:ext>
            </a:extLst>
          </p:cNvPr>
          <p:cNvSpPr txBox="1"/>
          <p:nvPr/>
        </p:nvSpPr>
        <p:spPr>
          <a:xfrm>
            <a:off x="3800591" y="2897481"/>
            <a:ext cx="81468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da-DK" dirty="0">
                <a:cs typeface="Calibri" panose="020F0502020204030204"/>
              </a:rPr>
              <a:t>DSKFN</a:t>
            </a:r>
          </a:p>
        </p:txBody>
      </p:sp>
      <p:pic>
        <p:nvPicPr>
          <p:cNvPr id="12" name="Billede 11">
            <a:extLst>
              <a:ext uri="{FF2B5EF4-FFF2-40B4-BE49-F238E27FC236}">
                <a16:creationId xmlns:a16="http://schemas.microsoft.com/office/drawing/2014/main" id="{357A85E1-0C7F-A871-30B8-200C957373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09179" y="1752659"/>
            <a:ext cx="942975" cy="1057275"/>
          </a:xfrm>
          <a:prstGeom prst="rect">
            <a:avLst/>
          </a:prstGeom>
        </p:spPr>
      </p:pic>
      <p:sp>
        <p:nvSpPr>
          <p:cNvPr id="13" name="Tekstfelt 12">
            <a:extLst>
              <a:ext uri="{FF2B5EF4-FFF2-40B4-BE49-F238E27FC236}">
                <a16:creationId xmlns:a16="http://schemas.microsoft.com/office/drawing/2014/main" id="{FC53AF84-9099-20BE-F094-3DBCFCEE1203}"/>
              </a:ext>
            </a:extLst>
          </p:cNvPr>
          <p:cNvSpPr txBox="1"/>
          <p:nvPr/>
        </p:nvSpPr>
        <p:spPr>
          <a:xfrm>
            <a:off x="5738517" y="2756370"/>
            <a:ext cx="88053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a-DK" dirty="0" err="1">
                <a:cs typeface="Calibri"/>
              </a:rPr>
              <a:t>DaLuPa</a:t>
            </a:r>
            <a:endParaRPr lang="da-DK" dirty="0" err="1"/>
          </a:p>
        </p:txBody>
      </p:sp>
      <p:pic>
        <p:nvPicPr>
          <p:cNvPr id="14" name="Billede 13">
            <a:extLst>
              <a:ext uri="{FF2B5EF4-FFF2-40B4-BE49-F238E27FC236}">
                <a16:creationId xmlns:a16="http://schemas.microsoft.com/office/drawing/2014/main" id="{883C7713-4D37-82DB-AA55-2AF7199AF9B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38160" y="3644606"/>
            <a:ext cx="1367013" cy="1224491"/>
          </a:xfrm>
          <a:prstGeom prst="rect">
            <a:avLst/>
          </a:prstGeom>
        </p:spPr>
      </p:pic>
      <p:sp>
        <p:nvSpPr>
          <p:cNvPr id="15" name="Tekstfelt 14">
            <a:extLst>
              <a:ext uri="{FF2B5EF4-FFF2-40B4-BE49-F238E27FC236}">
                <a16:creationId xmlns:a16="http://schemas.microsoft.com/office/drawing/2014/main" id="{57AF5E16-9EE3-36D5-30AA-F16E5A11CD08}"/>
              </a:ext>
            </a:extLst>
          </p:cNvPr>
          <p:cNvSpPr txBox="1"/>
          <p:nvPr/>
        </p:nvSpPr>
        <p:spPr>
          <a:xfrm>
            <a:off x="3659480" y="4572000"/>
            <a:ext cx="82409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da-DK" dirty="0">
                <a:cs typeface="Calibri"/>
              </a:rPr>
              <a:t>DFLK</a:t>
            </a:r>
            <a:endParaRPr lang="da-DK"/>
          </a:p>
        </p:txBody>
      </p:sp>
      <p:pic>
        <p:nvPicPr>
          <p:cNvPr id="16" name="Billede 15">
            <a:extLst>
              <a:ext uri="{FF2B5EF4-FFF2-40B4-BE49-F238E27FC236}">
                <a16:creationId xmlns:a16="http://schemas.microsoft.com/office/drawing/2014/main" id="{DAEE04C9-5EEE-39B0-8990-C16586ACFAB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04117" y="3746147"/>
            <a:ext cx="1504950" cy="438150"/>
          </a:xfrm>
          <a:prstGeom prst="rect">
            <a:avLst/>
          </a:prstGeom>
        </p:spPr>
      </p:pic>
      <p:pic>
        <p:nvPicPr>
          <p:cNvPr id="17" name="Billede 16" descr="Et billede, der indeholder tekst, Font/skrifttype, logo, symbol&#10;&#10;Beskrivelsen er genereret automatisk">
            <a:extLst>
              <a:ext uri="{FF2B5EF4-FFF2-40B4-BE49-F238E27FC236}">
                <a16:creationId xmlns:a16="http://schemas.microsoft.com/office/drawing/2014/main" id="{5CD6C341-556A-9659-6D9E-4AAD9E3D0A7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33725" y="5899856"/>
            <a:ext cx="1676400" cy="533400"/>
          </a:xfrm>
          <a:prstGeom prst="rect">
            <a:avLst/>
          </a:prstGeom>
        </p:spPr>
      </p:pic>
      <p:pic>
        <p:nvPicPr>
          <p:cNvPr id="18" name="Billede 17" descr="Et billede, der indeholder Font/skrifttype, logo, symbol, Grafik&#10;&#10;Beskrivelsen er genereret automatisk">
            <a:extLst>
              <a:ext uri="{FF2B5EF4-FFF2-40B4-BE49-F238E27FC236}">
                <a16:creationId xmlns:a16="http://schemas.microsoft.com/office/drawing/2014/main" id="{C7937528-0A9C-FB31-C83A-76136432D87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01860" y="5606109"/>
            <a:ext cx="1714500" cy="876300"/>
          </a:xfrm>
          <a:prstGeom prst="rect">
            <a:avLst/>
          </a:prstGeom>
        </p:spPr>
      </p:pic>
      <p:pic>
        <p:nvPicPr>
          <p:cNvPr id="19" name="Billede 18" descr="Et billede, der indeholder Karmin, linje/række, trekant, rød&#10;&#10;Beskrivelsen er genereret automatisk">
            <a:extLst>
              <a:ext uri="{FF2B5EF4-FFF2-40B4-BE49-F238E27FC236}">
                <a16:creationId xmlns:a16="http://schemas.microsoft.com/office/drawing/2014/main" id="{CF9D75AB-AF84-8E0F-7701-EC75DB5DEEE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39926" y="3823"/>
            <a:ext cx="1009650" cy="904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5565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Et billede, der indeholder tekst, skærmbillede, Font/skrifttype, nummer/tal&#10;&#10;Beskrivelsen er genereret automatisk">
            <a:extLst>
              <a:ext uri="{FF2B5EF4-FFF2-40B4-BE49-F238E27FC236}">
                <a16:creationId xmlns:a16="http://schemas.microsoft.com/office/drawing/2014/main" id="{D42AFCD0-27F5-E16C-A710-CFDCF8F19B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7827" y="1715179"/>
            <a:ext cx="6155141" cy="5031827"/>
          </a:xfrm>
          <a:prstGeom prst="rect">
            <a:avLst/>
          </a:prstGeom>
        </p:spPr>
      </p:pic>
      <p:sp>
        <p:nvSpPr>
          <p:cNvPr id="4" name="Taleboble: rektangel med afrundede hjørner 3">
            <a:extLst>
              <a:ext uri="{FF2B5EF4-FFF2-40B4-BE49-F238E27FC236}">
                <a16:creationId xmlns:a16="http://schemas.microsoft.com/office/drawing/2014/main" id="{522204F0-57F7-63E6-B5E8-7658784C6CF4}"/>
              </a:ext>
            </a:extLst>
          </p:cNvPr>
          <p:cNvSpPr/>
          <p:nvPr/>
        </p:nvSpPr>
        <p:spPr>
          <a:xfrm>
            <a:off x="75259" y="169333"/>
            <a:ext cx="5183480" cy="1514592"/>
          </a:xfrm>
          <a:prstGeom prst="wedgeRoundRectCallou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dirty="0">
                <a:latin typeface="Calibri"/>
                <a:cs typeface="Calibri"/>
              </a:rPr>
              <a:t>FORMÅL</a:t>
            </a:r>
            <a:endParaRPr lang="en-US" sz="1700" dirty="0">
              <a:latin typeface="Calibri"/>
            </a:endParaRPr>
          </a:p>
          <a:p>
            <a:pPr algn="ctr"/>
            <a:r>
              <a:rPr lang="en-US" sz="1700" baseline="0" dirty="0">
                <a:latin typeface="Calibri"/>
              </a:rPr>
              <a:t>At </a:t>
            </a:r>
            <a:r>
              <a:rPr lang="en-US" sz="1700" baseline="0" dirty="0" err="1">
                <a:latin typeface="Calibri"/>
              </a:rPr>
              <a:t>indsamle</a:t>
            </a:r>
            <a:r>
              <a:rPr lang="en-US" sz="1700" baseline="0" dirty="0">
                <a:latin typeface="Calibri"/>
              </a:rPr>
              <a:t> </a:t>
            </a:r>
            <a:r>
              <a:rPr lang="en-US" sz="1700" baseline="0" dirty="0" err="1">
                <a:latin typeface="Calibri"/>
              </a:rPr>
              <a:t>viden</a:t>
            </a:r>
            <a:r>
              <a:rPr lang="en-US" sz="1700" baseline="0" dirty="0">
                <a:latin typeface="Calibri"/>
              </a:rPr>
              <a:t> om </a:t>
            </a:r>
            <a:r>
              <a:rPr lang="en-US" sz="1700" baseline="0" dirty="0" err="1">
                <a:latin typeface="Calibri"/>
              </a:rPr>
              <a:t>og</a:t>
            </a:r>
            <a:r>
              <a:rPr lang="en-US" sz="1700" baseline="0" dirty="0">
                <a:latin typeface="Calibri"/>
              </a:rPr>
              <a:t> </a:t>
            </a:r>
            <a:r>
              <a:rPr lang="en-US" sz="1700" baseline="0" dirty="0" err="1">
                <a:latin typeface="Calibri"/>
              </a:rPr>
              <a:t>erfaringer</a:t>
            </a:r>
            <a:r>
              <a:rPr lang="en-US" sz="1700" baseline="0" dirty="0">
                <a:latin typeface="Calibri"/>
              </a:rPr>
              <a:t> med de </a:t>
            </a:r>
            <a:r>
              <a:rPr lang="en-US" sz="1700" baseline="0" dirty="0" err="1">
                <a:latin typeface="Calibri"/>
              </a:rPr>
              <a:t>organisatoriske</a:t>
            </a:r>
            <a:r>
              <a:rPr lang="en-US" sz="1700" baseline="0" dirty="0">
                <a:latin typeface="Calibri"/>
              </a:rPr>
              <a:t> </a:t>
            </a:r>
            <a:r>
              <a:rPr lang="en-US" sz="1700" baseline="0" dirty="0" err="1">
                <a:latin typeface="Calibri"/>
              </a:rPr>
              <a:t>og</a:t>
            </a:r>
            <a:r>
              <a:rPr lang="en-US" sz="1700" baseline="0" dirty="0">
                <a:latin typeface="Calibri"/>
              </a:rPr>
              <a:t> </a:t>
            </a:r>
            <a:r>
              <a:rPr lang="en-US" sz="1700" baseline="0" dirty="0" err="1">
                <a:latin typeface="Calibri"/>
              </a:rPr>
              <a:t>ressourcemæssige</a:t>
            </a:r>
            <a:r>
              <a:rPr lang="en-US" sz="1700" baseline="0" dirty="0">
                <a:latin typeface="Calibri"/>
              </a:rPr>
              <a:t> </a:t>
            </a:r>
            <a:r>
              <a:rPr lang="en-US" sz="1700" baseline="0" dirty="0" err="1">
                <a:latin typeface="Calibri"/>
              </a:rPr>
              <a:t>udfordringer</a:t>
            </a:r>
            <a:r>
              <a:rPr lang="en-US" sz="1700" baseline="0" dirty="0">
                <a:latin typeface="Calibri"/>
              </a:rPr>
              <a:t>, der </a:t>
            </a:r>
            <a:r>
              <a:rPr lang="en-US" sz="1700" baseline="0" dirty="0" err="1">
                <a:latin typeface="Calibri"/>
              </a:rPr>
              <a:t>knytter</a:t>
            </a:r>
            <a:r>
              <a:rPr lang="en-US" sz="1700" baseline="0" dirty="0">
                <a:latin typeface="Calibri"/>
              </a:rPr>
              <a:t> sig </a:t>
            </a:r>
            <a:r>
              <a:rPr lang="en-US" sz="1700" baseline="0" dirty="0" err="1">
                <a:latin typeface="Calibri"/>
              </a:rPr>
              <a:t>til</a:t>
            </a:r>
            <a:r>
              <a:rPr lang="en-US" sz="1700" baseline="0" dirty="0">
                <a:latin typeface="Calibri"/>
              </a:rPr>
              <a:t> </a:t>
            </a:r>
            <a:r>
              <a:rPr lang="en-US" sz="1700" baseline="0" dirty="0" err="1">
                <a:latin typeface="Calibri"/>
              </a:rPr>
              <a:t>systematisk</a:t>
            </a:r>
            <a:r>
              <a:rPr lang="en-US" sz="1700" baseline="0" dirty="0">
                <a:latin typeface="Calibri"/>
              </a:rPr>
              <a:t> at </a:t>
            </a:r>
            <a:r>
              <a:rPr lang="en-US" sz="1700" baseline="0" dirty="0" err="1">
                <a:latin typeface="Calibri"/>
              </a:rPr>
              <a:t>screene</a:t>
            </a:r>
            <a:r>
              <a:rPr lang="en-US" sz="1700" baseline="0" dirty="0">
                <a:latin typeface="Calibri"/>
              </a:rPr>
              <a:t> for </a:t>
            </a:r>
            <a:r>
              <a:rPr lang="en-US" sz="1700" baseline="0" dirty="0" err="1">
                <a:latin typeface="Calibri"/>
              </a:rPr>
              <a:t>lungekræft</a:t>
            </a:r>
            <a:r>
              <a:rPr lang="en-US" sz="1700" baseline="0" dirty="0">
                <a:latin typeface="Calibri"/>
              </a:rPr>
              <a:t> </a:t>
            </a:r>
            <a:r>
              <a:rPr lang="en-US" sz="1700" baseline="0" dirty="0" err="1">
                <a:latin typeface="Calibri"/>
              </a:rPr>
              <a:t>i</a:t>
            </a:r>
            <a:r>
              <a:rPr lang="en-US" sz="1700" baseline="0" dirty="0">
                <a:latin typeface="Calibri"/>
              </a:rPr>
              <a:t> </a:t>
            </a:r>
            <a:r>
              <a:rPr lang="en-US" sz="1700" baseline="0" dirty="0" err="1">
                <a:latin typeface="Calibri"/>
              </a:rPr>
              <a:t>en</a:t>
            </a:r>
            <a:r>
              <a:rPr lang="en-US" sz="1700" baseline="0" dirty="0">
                <a:latin typeface="Calibri"/>
              </a:rPr>
              <a:t> </a:t>
            </a:r>
            <a:r>
              <a:rPr lang="en-US" sz="1700" baseline="0" dirty="0" err="1">
                <a:latin typeface="Calibri"/>
              </a:rPr>
              <a:t>dansk</a:t>
            </a:r>
            <a:r>
              <a:rPr lang="en-US" sz="1700" baseline="0" dirty="0">
                <a:latin typeface="Calibri"/>
              </a:rPr>
              <a:t> </a:t>
            </a:r>
            <a:r>
              <a:rPr lang="en-US" sz="1700" baseline="0" dirty="0" err="1">
                <a:latin typeface="Calibri"/>
              </a:rPr>
              <a:t>kontekst</a:t>
            </a:r>
            <a:r>
              <a:rPr lang="en-US" sz="1700" baseline="0" dirty="0">
                <a:latin typeface="Calibri"/>
              </a:rPr>
              <a:t>.</a:t>
            </a:r>
            <a:endParaRPr lang="da-DK" dirty="0">
              <a:cs typeface="Calibri"/>
            </a:endParaRPr>
          </a:p>
        </p:txBody>
      </p:sp>
      <p:sp>
        <p:nvSpPr>
          <p:cNvPr id="5" name="Taleboble: rektangel med afrundede hjørner 4">
            <a:extLst>
              <a:ext uri="{FF2B5EF4-FFF2-40B4-BE49-F238E27FC236}">
                <a16:creationId xmlns:a16="http://schemas.microsoft.com/office/drawing/2014/main" id="{F684B373-811B-7BAA-9B83-2BF09EA7CEC5}"/>
              </a:ext>
            </a:extLst>
          </p:cNvPr>
          <p:cNvSpPr/>
          <p:nvPr/>
        </p:nvSpPr>
        <p:spPr>
          <a:xfrm>
            <a:off x="7657629" y="4788370"/>
            <a:ext cx="4299184" cy="1533406"/>
          </a:xfrm>
          <a:prstGeom prst="wedgeRoundRectCallou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700" dirty="0">
                <a:solidFill>
                  <a:srgbClr val="FFFFFF"/>
                </a:solidFill>
                <a:latin typeface="Calibri"/>
                <a:cs typeface="Calibri"/>
              </a:rPr>
              <a:t> </a:t>
            </a:r>
            <a:r>
              <a:rPr lang="en-US" sz="1700" err="1">
                <a:solidFill>
                  <a:srgbClr val="FFFFFF"/>
                </a:solidFill>
                <a:latin typeface="Calibri"/>
              </a:rPr>
              <a:t>Viden</a:t>
            </a:r>
            <a:r>
              <a:rPr lang="en-US" sz="1700" dirty="0">
                <a:solidFill>
                  <a:srgbClr val="FFFFFF"/>
                </a:solidFill>
                <a:latin typeface="Calibri"/>
              </a:rPr>
              <a:t> </a:t>
            </a:r>
            <a:r>
              <a:rPr lang="en-US" sz="1700" baseline="0" err="1">
                <a:solidFill>
                  <a:srgbClr val="FFFFFF"/>
                </a:solidFill>
                <a:latin typeface="Calibri"/>
              </a:rPr>
              <a:t>og</a:t>
            </a:r>
            <a:r>
              <a:rPr lang="en-US" sz="1700" baseline="0" dirty="0">
                <a:solidFill>
                  <a:srgbClr val="FFFFFF"/>
                </a:solidFill>
                <a:latin typeface="Calibri"/>
              </a:rPr>
              <a:t> </a:t>
            </a:r>
            <a:r>
              <a:rPr lang="en-US" sz="1700" baseline="0" err="1">
                <a:solidFill>
                  <a:srgbClr val="FFFFFF"/>
                </a:solidFill>
                <a:latin typeface="Calibri"/>
              </a:rPr>
              <a:t>erfaringer</a:t>
            </a:r>
            <a:r>
              <a:rPr lang="en-US" sz="1700" baseline="0" dirty="0">
                <a:solidFill>
                  <a:srgbClr val="FFFFFF"/>
                </a:solidFill>
                <a:latin typeface="Calibri"/>
              </a:rPr>
              <a:t>, der </a:t>
            </a:r>
            <a:r>
              <a:rPr lang="en-US" sz="1700" err="1">
                <a:solidFill>
                  <a:srgbClr val="FFFFFF"/>
                </a:solidFill>
                <a:latin typeface="Calibri"/>
              </a:rPr>
              <a:t>skal</a:t>
            </a:r>
            <a:r>
              <a:rPr lang="en-US" sz="1700" dirty="0">
                <a:solidFill>
                  <a:srgbClr val="FFFFFF"/>
                </a:solidFill>
                <a:latin typeface="Calibri"/>
              </a:rPr>
              <a:t> </a:t>
            </a:r>
            <a:r>
              <a:rPr lang="en-US" sz="1700" err="1">
                <a:solidFill>
                  <a:srgbClr val="FFFFFF"/>
                </a:solidFill>
                <a:latin typeface="Calibri"/>
              </a:rPr>
              <a:t>bidrage</a:t>
            </a:r>
            <a:r>
              <a:rPr lang="en-US" sz="1700" dirty="0">
                <a:solidFill>
                  <a:srgbClr val="FFFFFF"/>
                </a:solidFill>
                <a:latin typeface="Calibri"/>
              </a:rPr>
              <a:t> </a:t>
            </a:r>
            <a:r>
              <a:rPr lang="en-US" sz="1700" baseline="0" err="1">
                <a:solidFill>
                  <a:srgbClr val="FFFFFF"/>
                </a:solidFill>
                <a:latin typeface="Calibri"/>
              </a:rPr>
              <a:t>til</a:t>
            </a:r>
            <a:r>
              <a:rPr lang="en-US" sz="1700" baseline="0" dirty="0">
                <a:solidFill>
                  <a:srgbClr val="FFFFFF"/>
                </a:solidFill>
                <a:latin typeface="Calibri"/>
              </a:rPr>
              <a:t> </a:t>
            </a:r>
            <a:r>
              <a:rPr lang="en-US" sz="1700" err="1">
                <a:solidFill>
                  <a:srgbClr val="FFFFFF"/>
                </a:solidFill>
                <a:latin typeface="Calibri"/>
              </a:rPr>
              <a:t>vurderingen</a:t>
            </a:r>
            <a:r>
              <a:rPr lang="en-US" sz="1700" dirty="0">
                <a:solidFill>
                  <a:srgbClr val="FFFFFF"/>
                </a:solidFill>
                <a:latin typeface="Calibri"/>
              </a:rPr>
              <a:t> </a:t>
            </a:r>
            <a:r>
              <a:rPr lang="en-US" sz="1700" err="1">
                <a:solidFill>
                  <a:srgbClr val="FFFFFF"/>
                </a:solidFill>
                <a:latin typeface="Calibri"/>
              </a:rPr>
              <a:t>af</a:t>
            </a:r>
            <a:r>
              <a:rPr lang="en-US" sz="1700" dirty="0">
                <a:solidFill>
                  <a:srgbClr val="FFFFFF"/>
                </a:solidFill>
                <a:latin typeface="Calibri"/>
              </a:rPr>
              <a:t> om screening </a:t>
            </a:r>
            <a:r>
              <a:rPr lang="en-US" sz="1700" baseline="0" dirty="0">
                <a:solidFill>
                  <a:srgbClr val="FFFFFF"/>
                </a:solidFill>
                <a:latin typeface="Calibri"/>
              </a:rPr>
              <a:t>for </a:t>
            </a:r>
            <a:r>
              <a:rPr lang="en-US" sz="1700" baseline="0" err="1">
                <a:solidFill>
                  <a:srgbClr val="FFFFFF"/>
                </a:solidFill>
                <a:latin typeface="Calibri"/>
              </a:rPr>
              <a:t>lungekræft</a:t>
            </a:r>
            <a:r>
              <a:rPr lang="en-US" sz="1700" baseline="0" dirty="0">
                <a:solidFill>
                  <a:srgbClr val="FFFFFF"/>
                </a:solidFill>
                <a:latin typeface="Calibri"/>
              </a:rPr>
              <a:t> </a:t>
            </a:r>
            <a:r>
              <a:rPr lang="en-US" sz="1700" err="1">
                <a:solidFill>
                  <a:srgbClr val="FFFFFF"/>
                </a:solidFill>
                <a:latin typeface="Calibri"/>
              </a:rPr>
              <a:t>bør</a:t>
            </a:r>
            <a:r>
              <a:rPr lang="en-US" sz="1700" dirty="0">
                <a:solidFill>
                  <a:srgbClr val="FFFFFF"/>
                </a:solidFill>
                <a:latin typeface="Calibri"/>
              </a:rPr>
              <a:t> </a:t>
            </a:r>
            <a:r>
              <a:rPr lang="en-US" sz="1700" err="1">
                <a:solidFill>
                  <a:srgbClr val="FFFFFF"/>
                </a:solidFill>
                <a:latin typeface="Calibri"/>
              </a:rPr>
              <a:t>indføres</a:t>
            </a:r>
            <a:r>
              <a:rPr lang="en-US" sz="1700" dirty="0">
                <a:solidFill>
                  <a:srgbClr val="FFFFFF"/>
                </a:solidFill>
                <a:latin typeface="Calibri"/>
              </a:rPr>
              <a:t> </a:t>
            </a:r>
            <a:r>
              <a:rPr lang="en-US" sz="1700" err="1">
                <a:solidFill>
                  <a:srgbClr val="FFFFFF"/>
                </a:solidFill>
                <a:latin typeface="Calibri"/>
              </a:rPr>
              <a:t>som</a:t>
            </a:r>
            <a:r>
              <a:rPr lang="en-US" sz="1700" dirty="0">
                <a:solidFill>
                  <a:srgbClr val="FFFFFF"/>
                </a:solidFill>
                <a:latin typeface="Calibri"/>
              </a:rPr>
              <a:t> et </a:t>
            </a:r>
            <a:r>
              <a:rPr lang="en-US" sz="1700" err="1">
                <a:solidFill>
                  <a:srgbClr val="FFFFFF"/>
                </a:solidFill>
                <a:latin typeface="Calibri"/>
              </a:rPr>
              <a:t>nationalt</a:t>
            </a:r>
            <a:r>
              <a:rPr lang="en-US" sz="1700" dirty="0">
                <a:solidFill>
                  <a:srgbClr val="FFFFFF"/>
                </a:solidFill>
                <a:latin typeface="Calibri"/>
              </a:rPr>
              <a:t> </a:t>
            </a:r>
            <a:r>
              <a:rPr lang="en-US" sz="1700" err="1">
                <a:solidFill>
                  <a:srgbClr val="FFFFFF"/>
                </a:solidFill>
                <a:latin typeface="Calibri"/>
              </a:rPr>
              <a:t>screeningsprogram</a:t>
            </a:r>
            <a:r>
              <a:rPr lang="en-US" sz="1700" baseline="0" dirty="0">
                <a:solidFill>
                  <a:srgbClr val="FFFFFF"/>
                </a:solidFill>
                <a:latin typeface="Calibri"/>
              </a:rPr>
              <a:t>.</a:t>
            </a:r>
            <a:endParaRPr lang="da-DK" dirty="0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0608290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F0B11-3EC6-BFDA-D24B-9CE7BB0E0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4418"/>
            <a:ext cx="10515600" cy="1325563"/>
          </a:xfrm>
        </p:spPr>
        <p:txBody>
          <a:bodyPr/>
          <a:lstStyle/>
          <a:p>
            <a:endParaRPr lang="en-US"/>
          </a:p>
        </p:txBody>
      </p:sp>
      <p:graphicFrame>
        <p:nvGraphicFramePr>
          <p:cNvPr id="11" name="Pladsholder til indhold 10">
            <a:extLst>
              <a:ext uri="{FF2B5EF4-FFF2-40B4-BE49-F238E27FC236}">
                <a16:creationId xmlns:a16="http://schemas.microsoft.com/office/drawing/2014/main" id="{C0C1A8BA-479C-87A3-1FBF-181224EA765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20070593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557360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bløddyr, hvirvelløs, snegl, kat&#10;&#10;Automatisk genereret beskrivelse">
            <a:extLst>
              <a:ext uri="{FF2B5EF4-FFF2-40B4-BE49-F238E27FC236}">
                <a16:creationId xmlns:a16="http://schemas.microsoft.com/office/drawing/2014/main" id="{0209B53C-BE35-4A0D-BC1E-965EC07744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4793" y="1818967"/>
            <a:ext cx="7522415" cy="4714569"/>
          </a:xfrm>
          <a:prstGeom prst="rect">
            <a:avLst/>
          </a:prstGeom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9CCF64C3-214E-48DF-88C1-78DEF07397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dirty="0"/>
              <a:t>Tak for opmærksomheden!</a:t>
            </a:r>
          </a:p>
        </p:txBody>
      </p:sp>
    </p:spTree>
    <p:extLst>
      <p:ext uri="{BB962C8B-B14F-4D97-AF65-F5344CB8AC3E}">
        <p14:creationId xmlns:p14="http://schemas.microsoft.com/office/powerpoint/2010/main" val="16678693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Gender Equality Index 2017: Progress at a snail's pace | European Institute  for Gender Equality">
            <a:extLst>
              <a:ext uri="{FF2B5EF4-FFF2-40B4-BE49-F238E27FC236}">
                <a16:creationId xmlns:a16="http://schemas.microsoft.com/office/drawing/2014/main" id="{4373C186-8AB3-4D5C-BE22-8FACB4DBC8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83" r="478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47998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Gender Equality Index 2017: Progress at a snail's pace | European Institute  for Gender Equality">
            <a:extLst>
              <a:ext uri="{FF2B5EF4-FFF2-40B4-BE49-F238E27FC236}">
                <a16:creationId xmlns:a16="http://schemas.microsoft.com/office/drawing/2014/main" id="{4373C186-8AB3-4D5C-BE22-8FACB4DBC8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83" r="478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raphic 2" descr="Covid-19 med massiv udfyldning">
            <a:extLst>
              <a:ext uri="{FF2B5EF4-FFF2-40B4-BE49-F238E27FC236}">
                <a16:creationId xmlns:a16="http://schemas.microsoft.com/office/drawing/2014/main" id="{15ACAB61-1E30-4250-AB42-83391E0037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08451" y="3219893"/>
            <a:ext cx="914400" cy="914400"/>
          </a:xfrm>
          <a:prstGeom prst="rect">
            <a:avLst/>
          </a:prstGeom>
        </p:spPr>
      </p:pic>
      <p:pic>
        <p:nvPicPr>
          <p:cNvPr id="4" name="Graphic 3" descr="Covid-19 med massiv udfyldning">
            <a:extLst>
              <a:ext uri="{FF2B5EF4-FFF2-40B4-BE49-F238E27FC236}">
                <a16:creationId xmlns:a16="http://schemas.microsoft.com/office/drawing/2014/main" id="{901E75FA-AEF7-768C-FD35-E24D3564E9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864009" y="2511055"/>
            <a:ext cx="914400" cy="914400"/>
          </a:xfrm>
          <a:prstGeom prst="rect">
            <a:avLst/>
          </a:prstGeom>
        </p:spPr>
      </p:pic>
      <p:pic>
        <p:nvPicPr>
          <p:cNvPr id="5" name="Graphic 4" descr="Covid-19 med massiv udfyldning">
            <a:extLst>
              <a:ext uri="{FF2B5EF4-FFF2-40B4-BE49-F238E27FC236}">
                <a16:creationId xmlns:a16="http://schemas.microsoft.com/office/drawing/2014/main" id="{6E303CA9-43E1-FDC4-C486-548A3AEEB5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210219" y="1207431"/>
            <a:ext cx="914400" cy="914400"/>
          </a:xfrm>
          <a:prstGeom prst="rect">
            <a:avLst/>
          </a:prstGeom>
        </p:spPr>
      </p:pic>
      <p:pic>
        <p:nvPicPr>
          <p:cNvPr id="6" name="Graphic 5" descr="Covid-19 med massiv udfyldning">
            <a:extLst>
              <a:ext uri="{FF2B5EF4-FFF2-40B4-BE49-F238E27FC236}">
                <a16:creationId xmlns:a16="http://schemas.microsoft.com/office/drawing/2014/main" id="{B2DC1365-1CAE-2943-53ED-31E11FA490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71989" y="1461431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7608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>
            <a:extLst>
              <a:ext uri="{FF2B5EF4-FFF2-40B4-BE49-F238E27FC236}">
                <a16:creationId xmlns:a16="http://schemas.microsoft.com/office/drawing/2014/main" id="{60D228D1-2986-4F1B-A8DF-8DCAE9A1B2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511" y="1442921"/>
            <a:ext cx="5136996" cy="5415079"/>
          </a:xfrm>
          <a:prstGeom prst="rect">
            <a:avLst/>
          </a:prstGeom>
        </p:spPr>
      </p:pic>
      <p:pic>
        <p:nvPicPr>
          <p:cNvPr id="6" name="Billede 5">
            <a:extLst>
              <a:ext uri="{FF2B5EF4-FFF2-40B4-BE49-F238E27FC236}">
                <a16:creationId xmlns:a16="http://schemas.microsoft.com/office/drawing/2014/main" id="{1B64DCE7-C6DA-49B8-9CC5-A6B5F67AA3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385"/>
          <a:stretch/>
        </p:blipFill>
        <p:spPr>
          <a:xfrm>
            <a:off x="7698412" y="1440365"/>
            <a:ext cx="4492713" cy="541664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2F44756-5F59-A99A-E285-6221187B96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>
                <a:cs typeface="Calibri Light"/>
              </a:rPr>
              <a:t>Tumorvækst</a:t>
            </a:r>
          </a:p>
        </p:txBody>
      </p:sp>
      <p:sp>
        <p:nvSpPr>
          <p:cNvPr id="7" name="Pil: højre 6">
            <a:extLst>
              <a:ext uri="{FF2B5EF4-FFF2-40B4-BE49-F238E27FC236}">
                <a16:creationId xmlns:a16="http://schemas.microsoft.com/office/drawing/2014/main" id="{D573AB98-8054-E3BA-81EE-5D58798DA9DE}"/>
              </a:ext>
            </a:extLst>
          </p:cNvPr>
          <p:cNvSpPr/>
          <p:nvPr/>
        </p:nvSpPr>
        <p:spPr>
          <a:xfrm>
            <a:off x="5823540" y="3739461"/>
            <a:ext cx="1465942" cy="74310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08005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>
            <a:extLst>
              <a:ext uri="{FF2B5EF4-FFF2-40B4-BE49-F238E27FC236}">
                <a16:creationId xmlns:a16="http://schemas.microsoft.com/office/drawing/2014/main" id="{21904FD4-D75B-43F7-B416-A7B496AAA0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2821" y="1740369"/>
            <a:ext cx="2305699" cy="5117631"/>
          </a:xfrm>
          <a:prstGeom prst="rect">
            <a:avLst/>
          </a:prstGeom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55526019-1ECE-4E51-92F5-AB6D018C6B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0642" y="1644884"/>
            <a:ext cx="2473781" cy="5213114"/>
          </a:xfrm>
          <a:prstGeom prst="rect">
            <a:avLst/>
          </a:prstGeom>
        </p:spPr>
      </p:pic>
      <p:pic>
        <p:nvPicPr>
          <p:cNvPr id="11" name="Billede 10">
            <a:extLst>
              <a:ext uri="{FF2B5EF4-FFF2-40B4-BE49-F238E27FC236}">
                <a16:creationId xmlns:a16="http://schemas.microsoft.com/office/drawing/2014/main" id="{3D737FE7-B134-4DAA-ABD7-A4CD9F3975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47" y="1712147"/>
            <a:ext cx="4651767" cy="514585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99B76FB-9624-E712-B1C0-C96ABEFF6E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>
                <a:cs typeface="Calibri Light"/>
              </a:rPr>
              <a:t>Metastatisk sygdom</a:t>
            </a:r>
          </a:p>
        </p:txBody>
      </p:sp>
    </p:spTree>
    <p:extLst>
      <p:ext uri="{BB962C8B-B14F-4D97-AF65-F5344CB8AC3E}">
        <p14:creationId xmlns:p14="http://schemas.microsoft.com/office/powerpoint/2010/main" val="23862803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 descr="Et billede, der indeholder tekst, skærmbillede, nummer/tal, Font/skrifttype&#10;&#10;Beskrivelsen er genereret automatisk">
            <a:extLst>
              <a:ext uri="{FF2B5EF4-FFF2-40B4-BE49-F238E27FC236}">
                <a16:creationId xmlns:a16="http://schemas.microsoft.com/office/drawing/2014/main" id="{D6461449-4D01-44F3-3883-8AE73F64E4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771" y="2138955"/>
            <a:ext cx="11971865" cy="3972385"/>
          </a:xfrm>
          <a:prstGeom prst="rect">
            <a:avLst/>
          </a:prstGeom>
        </p:spPr>
      </p:pic>
      <p:sp>
        <p:nvSpPr>
          <p:cNvPr id="7" name="Tekstfelt 6">
            <a:extLst>
              <a:ext uri="{FF2B5EF4-FFF2-40B4-BE49-F238E27FC236}">
                <a16:creationId xmlns:a16="http://schemas.microsoft.com/office/drawing/2014/main" id="{A42DFD87-D1D9-4B44-809C-9E60219AE67A}"/>
              </a:ext>
            </a:extLst>
          </p:cNvPr>
          <p:cNvSpPr txBox="1"/>
          <p:nvPr/>
        </p:nvSpPr>
        <p:spPr>
          <a:xfrm>
            <a:off x="1" y="6488668"/>
            <a:ext cx="2271252" cy="369332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lIns="91440" tIns="45720" rIns="91440" bIns="45720" rtlCol="0" anchor="t">
            <a:spAutoFit/>
          </a:bodyPr>
          <a:lstStyle/>
          <a:p>
            <a:r>
              <a:rPr lang="da-DK" dirty="0"/>
              <a:t>DLCR Årsrapport 2022</a:t>
            </a:r>
          </a:p>
        </p:txBody>
      </p:sp>
      <p:sp>
        <p:nvSpPr>
          <p:cNvPr id="13" name="Titel 12">
            <a:extLst>
              <a:ext uri="{FF2B5EF4-FFF2-40B4-BE49-F238E27FC236}">
                <a16:creationId xmlns:a16="http://schemas.microsoft.com/office/drawing/2014/main" id="{09CC7BD4-28F6-41AE-8603-A37DEE52E0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Udvikling de sidste 20 år</a:t>
            </a:r>
          </a:p>
        </p:txBody>
      </p:sp>
      <p:grpSp>
        <p:nvGrpSpPr>
          <p:cNvPr id="15" name="Gruppe 14">
            <a:extLst>
              <a:ext uri="{FF2B5EF4-FFF2-40B4-BE49-F238E27FC236}">
                <a16:creationId xmlns:a16="http://schemas.microsoft.com/office/drawing/2014/main" id="{481AE0F1-8CA3-5AAD-2C34-D4701F014FA3}"/>
              </a:ext>
            </a:extLst>
          </p:cNvPr>
          <p:cNvGrpSpPr/>
          <p:nvPr/>
        </p:nvGrpSpPr>
        <p:grpSpPr>
          <a:xfrm>
            <a:off x="3015476" y="1568528"/>
            <a:ext cx="6162959" cy="4844381"/>
            <a:chOff x="2029523" y="1810137"/>
            <a:chExt cx="5930642" cy="4649235"/>
          </a:xfrm>
        </p:grpSpPr>
        <p:pic>
          <p:nvPicPr>
            <p:cNvPr id="9" name="Billede 8" descr="Et billede, der indeholder tekst, skærmbillede, nummer/tal, Font/skrifttype&#10;&#10;Beskrivelsen er genereret automatisk">
              <a:extLst>
                <a:ext uri="{FF2B5EF4-FFF2-40B4-BE49-F238E27FC236}">
                  <a16:creationId xmlns:a16="http://schemas.microsoft.com/office/drawing/2014/main" id="{10972A63-A971-DE15-5695-9FF3C2033B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4204" t="7421" r="18534" b="1474"/>
            <a:stretch/>
          </p:blipFill>
          <p:spPr>
            <a:xfrm>
              <a:off x="5309841" y="1810137"/>
              <a:ext cx="2650324" cy="4626342"/>
            </a:xfrm>
            <a:prstGeom prst="rect">
              <a:avLst/>
            </a:prstGeom>
          </p:spPr>
        </p:pic>
        <p:pic>
          <p:nvPicPr>
            <p:cNvPr id="12" name="Billede 11" descr="Et billede, der indeholder tekst, skærmbillede, nummer/tal, Font/skrifttype&#10;&#10;Beskrivelsen er genereret automatisk">
              <a:extLst>
                <a:ext uri="{FF2B5EF4-FFF2-40B4-BE49-F238E27FC236}">
                  <a16:creationId xmlns:a16="http://schemas.microsoft.com/office/drawing/2014/main" id="{A220F1D1-76B1-D693-6FD1-3D42CFE893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66" t="7718" r="75694" b="1342"/>
            <a:stretch/>
          </p:blipFill>
          <p:spPr>
            <a:xfrm>
              <a:off x="2029523" y="1823924"/>
              <a:ext cx="3280765" cy="4635448"/>
            </a:xfrm>
            <a:prstGeom prst="rect">
              <a:avLst/>
            </a:prstGeom>
          </p:spPr>
        </p:pic>
      </p:grpSp>
      <p:sp>
        <p:nvSpPr>
          <p:cNvPr id="6" name="Ellipse 5">
            <a:extLst>
              <a:ext uri="{FF2B5EF4-FFF2-40B4-BE49-F238E27FC236}">
                <a16:creationId xmlns:a16="http://schemas.microsoft.com/office/drawing/2014/main" id="{516F13A2-1518-4DF2-8392-DD6760E6F06C}"/>
              </a:ext>
            </a:extLst>
          </p:cNvPr>
          <p:cNvSpPr/>
          <p:nvPr/>
        </p:nvSpPr>
        <p:spPr>
          <a:xfrm>
            <a:off x="52672" y="2145446"/>
            <a:ext cx="3750875" cy="360618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da-DK" sz="5400" dirty="0">
                <a:solidFill>
                  <a:srgbClr val="FFFF00"/>
                </a:solidFill>
              </a:rPr>
              <a:t>2003-16</a:t>
            </a:r>
          </a:p>
          <a:p>
            <a:pPr algn="ctr"/>
            <a:r>
              <a:rPr lang="da-DK" sz="5400" dirty="0">
                <a:solidFill>
                  <a:srgbClr val="FFFF00"/>
                </a:solidFill>
              </a:rPr>
              <a:t>IIIB-IVB</a:t>
            </a:r>
          </a:p>
          <a:p>
            <a:pPr algn="ctr"/>
            <a:r>
              <a:rPr lang="da-DK" sz="5400" dirty="0">
                <a:solidFill>
                  <a:srgbClr val="FFFF00"/>
                </a:solidFill>
              </a:rPr>
              <a:t>57%</a:t>
            </a:r>
          </a:p>
          <a:p>
            <a:pPr algn="ctr"/>
            <a:endParaRPr lang="da-DK" dirty="0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568B9E91-149B-4BFC-9C14-E71295FA6DA2}"/>
              </a:ext>
            </a:extLst>
          </p:cNvPr>
          <p:cNvSpPr/>
          <p:nvPr/>
        </p:nvSpPr>
        <p:spPr>
          <a:xfrm>
            <a:off x="4209367" y="2145446"/>
            <a:ext cx="3750875" cy="360618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da-DK" sz="5400" dirty="0">
                <a:solidFill>
                  <a:srgbClr val="FFFF00"/>
                </a:solidFill>
              </a:rPr>
              <a:t>2017-21</a:t>
            </a:r>
          </a:p>
          <a:p>
            <a:pPr algn="ctr"/>
            <a:r>
              <a:rPr lang="da-DK" sz="5400" dirty="0">
                <a:solidFill>
                  <a:srgbClr val="FFFF00"/>
                </a:solidFill>
              </a:rPr>
              <a:t>IIIB-IVB</a:t>
            </a:r>
          </a:p>
          <a:p>
            <a:pPr algn="ctr"/>
            <a:r>
              <a:rPr lang="da-DK" sz="5400" dirty="0">
                <a:solidFill>
                  <a:srgbClr val="FFFF00"/>
                </a:solidFill>
              </a:rPr>
              <a:t>58%</a:t>
            </a:r>
          </a:p>
          <a:p>
            <a:pPr algn="ctr"/>
            <a:endParaRPr lang="da-DK" dirty="0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1ACD2381-1EA3-4E70-9A6F-8E6A1820D805}"/>
              </a:ext>
            </a:extLst>
          </p:cNvPr>
          <p:cNvSpPr/>
          <p:nvPr/>
        </p:nvSpPr>
        <p:spPr>
          <a:xfrm>
            <a:off x="8383584" y="2139440"/>
            <a:ext cx="3750875" cy="360618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da-DK" sz="5400" dirty="0">
                <a:solidFill>
                  <a:srgbClr val="FFFF00"/>
                </a:solidFill>
              </a:rPr>
              <a:t>2022</a:t>
            </a:r>
          </a:p>
          <a:p>
            <a:pPr algn="ctr"/>
            <a:r>
              <a:rPr lang="da-DK" sz="5400" dirty="0">
                <a:solidFill>
                  <a:srgbClr val="FFFF00"/>
                </a:solidFill>
              </a:rPr>
              <a:t>IIIB-IVB</a:t>
            </a:r>
          </a:p>
          <a:p>
            <a:pPr algn="ctr"/>
            <a:r>
              <a:rPr lang="da-DK" sz="5400" dirty="0">
                <a:solidFill>
                  <a:srgbClr val="FFFF00"/>
                </a:solidFill>
              </a:rPr>
              <a:t>54%</a:t>
            </a:r>
            <a:endParaRPr lang="da-DK" sz="5400" dirty="0">
              <a:solidFill>
                <a:srgbClr val="FFFF00"/>
              </a:solidFill>
              <a:cs typeface="Calibri"/>
            </a:endParaRPr>
          </a:p>
          <a:p>
            <a:pPr algn="ctr"/>
            <a:endParaRPr lang="da-DK" dirty="0"/>
          </a:p>
        </p:txBody>
      </p:sp>
      <p:sp>
        <p:nvSpPr>
          <p:cNvPr id="14" name="Pil: højre 13">
            <a:extLst>
              <a:ext uri="{FF2B5EF4-FFF2-40B4-BE49-F238E27FC236}">
                <a16:creationId xmlns:a16="http://schemas.microsoft.com/office/drawing/2014/main" id="{503FB2A5-DBB1-4E41-938D-783AD9BA931E}"/>
              </a:ext>
            </a:extLst>
          </p:cNvPr>
          <p:cNvSpPr/>
          <p:nvPr/>
        </p:nvSpPr>
        <p:spPr>
          <a:xfrm>
            <a:off x="3264725" y="3551313"/>
            <a:ext cx="1465942" cy="743102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8" name="Pil: højre 7">
            <a:extLst>
              <a:ext uri="{FF2B5EF4-FFF2-40B4-BE49-F238E27FC236}">
                <a16:creationId xmlns:a16="http://schemas.microsoft.com/office/drawing/2014/main" id="{6DA0C583-2BCF-4174-A40D-0AE919C99644}"/>
              </a:ext>
            </a:extLst>
          </p:cNvPr>
          <p:cNvSpPr/>
          <p:nvPr/>
        </p:nvSpPr>
        <p:spPr>
          <a:xfrm>
            <a:off x="7464771" y="3551313"/>
            <a:ext cx="1465942" cy="743102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088088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5" grpId="0" animBg="1"/>
      <p:bldP spid="14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Gender Equality Index 2017: Progress at a snail's pace | European Institute  for Gender Equality">
            <a:extLst>
              <a:ext uri="{FF2B5EF4-FFF2-40B4-BE49-F238E27FC236}">
                <a16:creationId xmlns:a16="http://schemas.microsoft.com/office/drawing/2014/main" id="{4373C186-8AB3-4D5C-BE22-8FACB4DBC8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83" r="478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93430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E89D8BA-368E-4ED5-8EDA-F800CDEA1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00" y="978102"/>
            <a:ext cx="10588434" cy="1062644"/>
          </a:xfrm>
        </p:spPr>
        <p:txBody>
          <a:bodyPr anchor="b">
            <a:normAutofit/>
          </a:bodyPr>
          <a:lstStyle/>
          <a:p>
            <a:r>
              <a:rPr lang="da-DK" sz="4400" dirty="0">
                <a:cs typeface="Calibri Light"/>
              </a:rPr>
              <a:t>Overlevelse</a:t>
            </a:r>
            <a:endParaRPr lang="da-DK" sz="4400" dirty="0"/>
          </a:p>
        </p:txBody>
      </p:sp>
      <p:pic>
        <p:nvPicPr>
          <p:cNvPr id="41" name="Billede 40">
            <a:extLst>
              <a:ext uri="{FF2B5EF4-FFF2-40B4-BE49-F238E27FC236}">
                <a16:creationId xmlns:a16="http://schemas.microsoft.com/office/drawing/2014/main" id="{E93DCA14-B6C3-47FB-A349-B51C0642A7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023" y="2811104"/>
            <a:ext cx="3366480" cy="2491195"/>
          </a:xfrm>
          <a:prstGeom prst="rect">
            <a:avLst/>
          </a:prstGeom>
        </p:spPr>
      </p:pic>
      <p:sp>
        <p:nvSpPr>
          <p:cNvPr id="7" name="Pladsholder til indhold 6">
            <a:extLst>
              <a:ext uri="{FF2B5EF4-FFF2-40B4-BE49-F238E27FC236}">
                <a16:creationId xmlns:a16="http://schemas.microsoft.com/office/drawing/2014/main" id="{F24502CF-685F-4A1D-B141-C51D0E734D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67280" y="2682433"/>
            <a:ext cx="7524720" cy="3215749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r>
              <a:rPr lang="da-DK" sz="3200" b="0" i="0" u="none" strike="noStrike" dirty="0">
                <a:latin typeface="Calibri"/>
                <a:ea typeface="Arial"/>
                <a:cs typeface="Arial"/>
              </a:rPr>
              <a:t>5 års overlevelse </a:t>
            </a:r>
            <a:r>
              <a:rPr lang="da-DK" sz="3200" dirty="0">
                <a:latin typeface="Calibri"/>
                <a:ea typeface="Arial"/>
                <a:cs typeface="Arial"/>
              </a:rPr>
              <a:t>22,3</a:t>
            </a:r>
            <a:r>
              <a:rPr lang="da-DK" sz="3200" b="0" i="0" u="none" strike="noStrike" dirty="0">
                <a:latin typeface="Calibri"/>
                <a:ea typeface="Arial"/>
                <a:cs typeface="Arial"/>
              </a:rPr>
              <a:t>% i DK </a:t>
            </a:r>
            <a:r>
              <a:rPr lang="da-DK" sz="1600" dirty="0">
                <a:latin typeface="Calibri"/>
                <a:ea typeface="Arial"/>
                <a:cs typeface="Arial"/>
              </a:rPr>
              <a:t>DLCR årsrapport 2022 (2003: 9.7%)</a:t>
            </a:r>
            <a:r>
              <a:rPr lang="en-US" sz="3200" b="0" i="0" dirty="0">
                <a:latin typeface="Calibri"/>
                <a:ea typeface="Arial"/>
                <a:cs typeface="Arial"/>
              </a:rPr>
              <a:t>​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da-DK" sz="3200" b="0" i="0" u="none" strike="noStrike" dirty="0">
              <a:latin typeface="Calibri"/>
              <a:ea typeface="Arial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sz="3200" b="0" i="0" u="none" strike="noStrike" dirty="0">
                <a:latin typeface="Calibri"/>
                <a:ea typeface="Arial"/>
                <a:cs typeface="Arial"/>
              </a:rPr>
              <a:t>Til sammenligning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"/>
                <a:cs typeface="Arial"/>
              </a:rPr>
              <a:t>NORDCAN 2020 – (2001-2005)</a:t>
            </a:r>
            <a:endParaRPr lang="en-US" sz="3200" b="0" i="0" dirty="0">
              <a:latin typeface="Calibri"/>
              <a:ea typeface="Arial"/>
              <a:cs typeface="Arial"/>
            </a:endParaRPr>
          </a:p>
          <a:p>
            <a:pPr lvl="1" rtl="0">
              <a:buChar char="•"/>
            </a:pPr>
            <a:r>
              <a:rPr lang="da-DK" sz="3200" b="0" i="0" u="none" strike="noStrike" dirty="0">
                <a:latin typeface="Calibri"/>
                <a:ea typeface="Arial"/>
                <a:cs typeface="Arial"/>
              </a:rPr>
              <a:t>Brystkræft </a:t>
            </a:r>
            <a:r>
              <a:rPr lang="da-DK" sz="3200" dirty="0">
                <a:latin typeface="Calibri"/>
                <a:ea typeface="Arial"/>
                <a:cs typeface="Arial"/>
              </a:rPr>
              <a:t>90</a:t>
            </a:r>
            <a:r>
              <a:rPr lang="da-DK" sz="3200" b="0" i="0" u="none" strike="noStrike" dirty="0">
                <a:latin typeface="Calibri"/>
                <a:ea typeface="Arial"/>
                <a:cs typeface="Arial"/>
              </a:rPr>
              <a:t>% </a:t>
            </a:r>
            <a:r>
              <a:rPr lang="en-US" sz="1600" b="0" i="0" dirty="0">
                <a:latin typeface="Calibri"/>
                <a:ea typeface="Arial"/>
                <a:cs typeface="Arial"/>
              </a:rPr>
              <a:t>​(82%) – screening </a:t>
            </a:r>
            <a:r>
              <a:rPr lang="en-US" sz="1600" b="0" i="0" dirty="0" err="1">
                <a:latin typeface="Calibri"/>
                <a:ea typeface="Arial"/>
                <a:cs typeface="Arial"/>
              </a:rPr>
              <a:t>siden</a:t>
            </a:r>
            <a:r>
              <a:rPr lang="en-US" sz="1600" b="0" i="0" dirty="0">
                <a:latin typeface="Calibri"/>
                <a:ea typeface="Arial"/>
                <a:cs typeface="Arial"/>
              </a:rPr>
              <a:t> 2009</a:t>
            </a:r>
          </a:p>
          <a:p>
            <a:pPr lvl="1" rtl="0">
              <a:buChar char="•"/>
            </a:pPr>
            <a:r>
              <a:rPr lang="da-DK" sz="3200" b="0" i="0" u="none" strike="noStrike" dirty="0">
                <a:latin typeface="Calibri"/>
                <a:ea typeface="Arial"/>
                <a:cs typeface="Arial"/>
              </a:rPr>
              <a:t>Prostatakræft </a:t>
            </a:r>
            <a:r>
              <a:rPr lang="da-DK" sz="3200" dirty="0">
                <a:latin typeface="Calibri"/>
                <a:ea typeface="Arial"/>
                <a:cs typeface="Arial"/>
              </a:rPr>
              <a:t>90</a:t>
            </a:r>
            <a:r>
              <a:rPr lang="da-DK" sz="3200" b="0" i="0" u="none" strike="noStrike" dirty="0">
                <a:latin typeface="Calibri"/>
                <a:ea typeface="Arial"/>
                <a:cs typeface="Arial"/>
              </a:rPr>
              <a:t>%</a:t>
            </a:r>
            <a:r>
              <a:rPr lang="en-US" sz="3200" b="0" i="0" dirty="0">
                <a:latin typeface="Calibri"/>
                <a:ea typeface="Arial"/>
                <a:cs typeface="Arial"/>
              </a:rPr>
              <a:t>​ </a:t>
            </a:r>
            <a:r>
              <a:rPr lang="en-US" sz="1600" b="0" i="0" dirty="0">
                <a:latin typeface="Calibri"/>
                <a:ea typeface="Arial"/>
                <a:cs typeface="Arial"/>
              </a:rPr>
              <a:t>(72%)</a:t>
            </a:r>
          </a:p>
          <a:p>
            <a:pPr lvl="1" rtl="0">
              <a:buChar char="•"/>
            </a:pPr>
            <a:r>
              <a:rPr lang="da-DK" sz="3200" b="0" i="0" u="none" strike="noStrike" dirty="0">
                <a:latin typeface="Calibri"/>
                <a:ea typeface="Arial"/>
                <a:cs typeface="Arial"/>
              </a:rPr>
              <a:t>Tyktarmskræft </a:t>
            </a:r>
            <a:r>
              <a:rPr lang="da-DK" sz="3200" dirty="0">
                <a:latin typeface="Calibri"/>
                <a:ea typeface="Arial"/>
                <a:cs typeface="Arial"/>
              </a:rPr>
              <a:t>73</a:t>
            </a:r>
            <a:r>
              <a:rPr lang="da-DK" sz="3200" b="0" i="0" u="none" strike="noStrike" dirty="0">
                <a:latin typeface="Calibri"/>
                <a:ea typeface="Arial"/>
                <a:cs typeface="Arial"/>
              </a:rPr>
              <a:t>%</a:t>
            </a:r>
            <a:r>
              <a:rPr lang="da-DK" sz="1600" b="0" i="0" u="none" strike="noStrike" dirty="0">
                <a:latin typeface="Calibri"/>
                <a:ea typeface="Arial"/>
                <a:cs typeface="Arial"/>
              </a:rPr>
              <a:t>(55%) – screening siden 2014</a:t>
            </a:r>
          </a:p>
          <a:p>
            <a:pPr lvl="1" rtl="0">
              <a:buChar char="•"/>
            </a:pPr>
            <a:endParaRPr lang="da-DK" sz="3200" dirty="0">
              <a:latin typeface="Calibri"/>
              <a:ea typeface="Arial"/>
              <a:cs typeface="Arial"/>
            </a:endParaRPr>
          </a:p>
        </p:txBody>
      </p:sp>
      <p:pic>
        <p:nvPicPr>
          <p:cNvPr id="3" name="Billede 2" descr="Et billede, der indeholder tekst, skærmbillede, Font/skrifttype, nummer/tal&#10;&#10;Beskrivelsen er genereret automatisk">
            <a:extLst>
              <a:ext uri="{FF2B5EF4-FFF2-40B4-BE49-F238E27FC236}">
                <a16:creationId xmlns:a16="http://schemas.microsoft.com/office/drawing/2014/main" id="{22E60B69-6113-B045-889F-3A4F41DDA3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0470" y="2435300"/>
            <a:ext cx="9478902" cy="3769986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27086DA5-123C-56E5-EA67-82177BF6603C}"/>
              </a:ext>
            </a:extLst>
          </p:cNvPr>
          <p:cNvSpPr/>
          <p:nvPr/>
        </p:nvSpPr>
        <p:spPr>
          <a:xfrm>
            <a:off x="2737555" y="4967110"/>
            <a:ext cx="9454443" cy="319850"/>
          </a:xfrm>
          <a:prstGeom prst="rect">
            <a:avLst/>
          </a:prstGeom>
          <a:noFill/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99297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424</TotalTime>
  <Words>645</Words>
  <Application>Microsoft Office PowerPoint</Application>
  <PresentationFormat>Widescreen</PresentationFormat>
  <Paragraphs>113</Paragraphs>
  <Slides>29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5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29</vt:i4>
      </vt:variant>
    </vt:vector>
  </HeadingPairs>
  <TitlesOfParts>
    <vt:vector size="35" baseType="lpstr">
      <vt:lpstr>Arial</vt:lpstr>
      <vt:lpstr>BlinkMacSystemFont</vt:lpstr>
      <vt:lpstr>Calibri</vt:lpstr>
      <vt:lpstr>Calibri Light</vt:lpstr>
      <vt:lpstr>Cambria Math</vt:lpstr>
      <vt:lpstr>Office-tema</vt:lpstr>
      <vt:lpstr>Status for det nationale screeningsprojekt</vt:lpstr>
      <vt:lpstr>Forslag</vt:lpstr>
      <vt:lpstr>PowerPoint-præsentation</vt:lpstr>
      <vt:lpstr>PowerPoint-præsentation</vt:lpstr>
      <vt:lpstr>Tumorvækst</vt:lpstr>
      <vt:lpstr>Metastatisk sygdom</vt:lpstr>
      <vt:lpstr>Udvikling de sidste 20 år</vt:lpstr>
      <vt:lpstr>PowerPoint-præsentation</vt:lpstr>
      <vt:lpstr>Overlevelse</vt:lpstr>
      <vt:lpstr>PowerPoint-præsentation</vt:lpstr>
      <vt:lpstr>LØSNINGER?</vt:lpstr>
      <vt:lpstr>Forebyggelsespyramiden</vt:lpstr>
      <vt:lpstr>PowerPoint-præsentation</vt:lpstr>
      <vt:lpstr>Forslag kombinerer den primære og sekundære forebyggelse</vt:lpstr>
      <vt:lpstr>Gavnlige virkninger</vt:lpstr>
      <vt:lpstr>PowerPoint-præsentation</vt:lpstr>
      <vt:lpstr>Skadelige virkninger</vt:lpstr>
      <vt:lpstr>PowerPoint-præsentation</vt:lpstr>
      <vt:lpstr>PowerPoint-præsentation</vt:lpstr>
      <vt:lpstr>Rekruttering</vt:lpstr>
      <vt:lpstr>Screeningsforløb</vt:lpstr>
      <vt:lpstr>Screeningsforløb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Tak for opmærksomheden!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Zaigham Saghir</dc:creator>
  <cp:lastModifiedBy>Patientforeningen Lungekræft</cp:lastModifiedBy>
  <cp:revision>244</cp:revision>
  <dcterms:created xsi:type="dcterms:W3CDTF">2022-11-15T19:14:53Z</dcterms:created>
  <dcterms:modified xsi:type="dcterms:W3CDTF">2023-11-20T19:04:32Z</dcterms:modified>
</cp:coreProperties>
</file>